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731" r:id="rId4"/>
  </p:sldMasterIdLst>
  <p:notesMasterIdLst>
    <p:notesMasterId r:id="rId29"/>
  </p:notesMasterIdLst>
  <p:sldIdLst>
    <p:sldId id="287" r:id="rId5"/>
    <p:sldId id="304" r:id="rId6"/>
    <p:sldId id="317" r:id="rId7"/>
    <p:sldId id="318" r:id="rId8"/>
    <p:sldId id="324" r:id="rId9"/>
    <p:sldId id="325" r:id="rId10"/>
    <p:sldId id="326" r:id="rId11"/>
    <p:sldId id="311" r:id="rId12"/>
    <p:sldId id="312" r:id="rId13"/>
    <p:sldId id="313" r:id="rId14"/>
    <p:sldId id="314" r:id="rId15"/>
    <p:sldId id="319" r:id="rId16"/>
    <p:sldId id="320" r:id="rId17"/>
    <p:sldId id="315" r:id="rId18"/>
    <p:sldId id="316" r:id="rId19"/>
    <p:sldId id="308" r:id="rId20"/>
    <p:sldId id="309" r:id="rId21"/>
    <p:sldId id="310" r:id="rId22"/>
    <p:sldId id="321" r:id="rId23"/>
    <p:sldId id="322" r:id="rId24"/>
    <p:sldId id="323" r:id="rId25"/>
    <p:sldId id="303" r:id="rId26"/>
    <p:sldId id="306" r:id="rId27"/>
    <p:sldId id="307" r:id="rId28"/>
  </p:sldIdLst>
  <p:sldSz cx="9144000" cy="6858000" type="screen4x3"/>
  <p:notesSz cx="6858000" cy="9144000"/>
  <p:defaultTextStyle>
    <a:defPPr>
      <a:defRPr lang="el-GR"/>
    </a:defPPr>
    <a:lvl1pPr algn="l" rtl="0" eaLnBrk="0" fontAlgn="base" hangingPunct="0">
      <a:spcBef>
        <a:spcPct val="0"/>
      </a:spcBef>
      <a:spcAft>
        <a:spcPct val="0"/>
      </a:spcAft>
      <a:defRPr sz="2600" kern="1200">
        <a:solidFill>
          <a:srgbClr val="FF3300"/>
        </a:solidFill>
        <a:latin typeface="Arial" panose="020B0604020202020204" pitchFamily="34" charset="0"/>
        <a:ea typeface="+mn-ea"/>
        <a:cs typeface="+mn-cs"/>
      </a:defRPr>
    </a:lvl1pPr>
    <a:lvl2pPr marL="457200" algn="l" rtl="0" eaLnBrk="0" fontAlgn="base" hangingPunct="0">
      <a:spcBef>
        <a:spcPct val="0"/>
      </a:spcBef>
      <a:spcAft>
        <a:spcPct val="0"/>
      </a:spcAft>
      <a:defRPr sz="2600" kern="1200">
        <a:solidFill>
          <a:srgbClr val="FF3300"/>
        </a:solidFill>
        <a:latin typeface="Arial" panose="020B0604020202020204" pitchFamily="34" charset="0"/>
        <a:ea typeface="+mn-ea"/>
        <a:cs typeface="+mn-cs"/>
      </a:defRPr>
    </a:lvl2pPr>
    <a:lvl3pPr marL="914400" algn="l" rtl="0" eaLnBrk="0" fontAlgn="base" hangingPunct="0">
      <a:spcBef>
        <a:spcPct val="0"/>
      </a:spcBef>
      <a:spcAft>
        <a:spcPct val="0"/>
      </a:spcAft>
      <a:defRPr sz="2600" kern="1200">
        <a:solidFill>
          <a:srgbClr val="FF3300"/>
        </a:solidFill>
        <a:latin typeface="Arial" panose="020B0604020202020204" pitchFamily="34" charset="0"/>
        <a:ea typeface="+mn-ea"/>
        <a:cs typeface="+mn-cs"/>
      </a:defRPr>
    </a:lvl3pPr>
    <a:lvl4pPr marL="1371600" algn="l" rtl="0" eaLnBrk="0" fontAlgn="base" hangingPunct="0">
      <a:spcBef>
        <a:spcPct val="0"/>
      </a:spcBef>
      <a:spcAft>
        <a:spcPct val="0"/>
      </a:spcAft>
      <a:defRPr sz="2600" kern="1200">
        <a:solidFill>
          <a:srgbClr val="FF3300"/>
        </a:solidFill>
        <a:latin typeface="Arial" panose="020B0604020202020204" pitchFamily="34" charset="0"/>
        <a:ea typeface="+mn-ea"/>
        <a:cs typeface="+mn-cs"/>
      </a:defRPr>
    </a:lvl4pPr>
    <a:lvl5pPr marL="1828800" algn="l" rtl="0" eaLnBrk="0" fontAlgn="base" hangingPunct="0">
      <a:spcBef>
        <a:spcPct val="0"/>
      </a:spcBef>
      <a:spcAft>
        <a:spcPct val="0"/>
      </a:spcAft>
      <a:defRPr sz="2600" kern="1200">
        <a:solidFill>
          <a:srgbClr val="FF3300"/>
        </a:solidFill>
        <a:latin typeface="Arial" panose="020B0604020202020204" pitchFamily="34" charset="0"/>
        <a:ea typeface="+mn-ea"/>
        <a:cs typeface="+mn-cs"/>
      </a:defRPr>
    </a:lvl5pPr>
    <a:lvl6pPr marL="2286000" algn="l" defTabSz="914400" rtl="0" eaLnBrk="1" latinLnBrk="0" hangingPunct="1">
      <a:defRPr sz="2600" kern="1200">
        <a:solidFill>
          <a:srgbClr val="FF3300"/>
        </a:solidFill>
        <a:latin typeface="Arial" panose="020B0604020202020204" pitchFamily="34" charset="0"/>
        <a:ea typeface="+mn-ea"/>
        <a:cs typeface="+mn-cs"/>
      </a:defRPr>
    </a:lvl6pPr>
    <a:lvl7pPr marL="2743200" algn="l" defTabSz="914400" rtl="0" eaLnBrk="1" latinLnBrk="0" hangingPunct="1">
      <a:defRPr sz="2600" kern="1200">
        <a:solidFill>
          <a:srgbClr val="FF3300"/>
        </a:solidFill>
        <a:latin typeface="Arial" panose="020B0604020202020204" pitchFamily="34" charset="0"/>
        <a:ea typeface="+mn-ea"/>
        <a:cs typeface="+mn-cs"/>
      </a:defRPr>
    </a:lvl7pPr>
    <a:lvl8pPr marL="3200400" algn="l" defTabSz="914400" rtl="0" eaLnBrk="1" latinLnBrk="0" hangingPunct="1">
      <a:defRPr sz="2600" kern="1200">
        <a:solidFill>
          <a:srgbClr val="FF3300"/>
        </a:solidFill>
        <a:latin typeface="Arial" panose="020B0604020202020204" pitchFamily="34" charset="0"/>
        <a:ea typeface="+mn-ea"/>
        <a:cs typeface="+mn-cs"/>
      </a:defRPr>
    </a:lvl8pPr>
    <a:lvl9pPr marL="3657600" algn="l" defTabSz="914400" rtl="0" eaLnBrk="1" latinLnBrk="0" hangingPunct="1">
      <a:defRPr sz="2600" kern="1200">
        <a:solidFill>
          <a:srgbClr val="FF3300"/>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033CC"/>
    <a:srgbClr val="CC0099"/>
    <a:srgbClr val="FF6600"/>
    <a:srgbClr val="00CC00"/>
    <a:srgbClr val="33CCFF"/>
    <a:srgbClr val="9933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62" autoAdjust="0"/>
    <p:restoredTop sz="94590" autoAdjust="0"/>
  </p:normalViewPr>
  <p:slideViewPr>
    <p:cSldViewPr showGuides="1">
      <p:cViewPr varScale="1">
        <p:scale>
          <a:sx n="51" d="100"/>
          <a:sy n="51" d="100"/>
        </p:scale>
        <p:origin x="1224"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image" Target="../media/image34.wmf"/><Relationship Id="rId7" Type="http://schemas.openxmlformats.org/officeDocument/2006/relationships/image" Target="../media/image38.wmf"/><Relationship Id="rId2" Type="http://schemas.openxmlformats.org/officeDocument/2006/relationships/image" Target="../media/image33.wmf"/><Relationship Id="rId1" Type="http://schemas.openxmlformats.org/officeDocument/2006/relationships/image" Target="../media/image32.wmf"/><Relationship Id="rId6" Type="http://schemas.openxmlformats.org/officeDocument/2006/relationships/image" Target="../media/image37.wmf"/><Relationship Id="rId5" Type="http://schemas.openxmlformats.org/officeDocument/2006/relationships/image" Target="../media/image36.wmf"/><Relationship Id="rId10" Type="http://schemas.openxmlformats.org/officeDocument/2006/relationships/image" Target="../media/image41.wmf"/><Relationship Id="rId4" Type="http://schemas.openxmlformats.org/officeDocument/2006/relationships/image" Target="../media/image35.wmf"/><Relationship Id="rId9" Type="http://schemas.openxmlformats.org/officeDocument/2006/relationships/image" Target="../media/image4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1BB70DC0-8B8C-4C13-AE45-03659AAC1FFF}" type="datetimeFigureOut">
              <a:rPr lang="en-US"/>
              <a:pPr>
                <a:defRPr/>
              </a:pPr>
              <a:t>7/9/2019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FF096DB6-725F-4DAF-B272-76E3B53AD094}" type="slidenum">
              <a:rPr lang="en-US"/>
              <a:pPr>
                <a:defRPr/>
              </a:pPr>
              <a:t>‹#›</a:t>
            </a:fld>
            <a:endParaRPr lang="en-US"/>
          </a:p>
        </p:txBody>
      </p:sp>
    </p:spTree>
    <p:extLst>
      <p:ext uri="{BB962C8B-B14F-4D97-AF65-F5344CB8AC3E}">
        <p14:creationId xmlns:p14="http://schemas.microsoft.com/office/powerpoint/2010/main" val="26054114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Rigorous relations between the derivatives of the chemical potentials with respect to mole fraction and the Kirkwood-Buff integrals.</a:t>
            </a:r>
          </a:p>
        </p:txBody>
      </p:sp>
    </p:spTree>
    <p:extLst>
      <p:ext uri="{BB962C8B-B14F-4D97-AF65-F5344CB8AC3E}">
        <p14:creationId xmlns:p14="http://schemas.microsoft.com/office/powerpoint/2010/main" val="301425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Nonideal mixture:  Exothermic mixture (negative deviations from ideal solution behavior)</a:t>
            </a:r>
            <a:endParaRPr lang="el-GR"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fld id="{24133AED-16D9-4C74-A08D-7B2C9839B48D}" type="slidenum">
              <a:rPr lang="el-GR" sz="1200" smtClean="0">
                <a:solidFill>
                  <a:srgbClr val="000000"/>
                </a:solidFill>
              </a:rPr>
              <a:pPr/>
              <a:t>4</a:t>
            </a:fld>
            <a:endParaRPr lang="el-GR" sz="1200" smtClean="0">
              <a:solidFill>
                <a:srgbClr val="000000"/>
              </a:solidFill>
            </a:endParaRPr>
          </a:p>
        </p:txBody>
      </p:sp>
    </p:spTree>
    <p:extLst>
      <p:ext uri="{BB962C8B-B14F-4D97-AF65-F5344CB8AC3E}">
        <p14:creationId xmlns:p14="http://schemas.microsoft.com/office/powerpoint/2010/main" val="3030380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1834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Some things we have accomplished in molecular modeling of polymers</a:t>
            </a:r>
            <a:endParaRPr lang="el-GR" smtClean="0"/>
          </a:p>
        </p:txBody>
      </p:sp>
    </p:spTree>
    <p:extLst>
      <p:ext uri="{BB962C8B-B14F-4D97-AF65-F5344CB8AC3E}">
        <p14:creationId xmlns:p14="http://schemas.microsoft.com/office/powerpoint/2010/main" val="3823914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067" tIns="43533" rIns="87067" bIns="43533" numCol="1" anchor="t" anchorCtr="0" compatLnSpc="1">
            <a:prstTxWarp prst="textNoShape">
              <a:avLst/>
            </a:prstTxWarp>
          </a:bodyPr>
          <a:lstStyle/>
          <a:p>
            <a:pPr eaLnBrk="1" hangingPunct="1"/>
            <a:r>
              <a:rPr lang="en-US" smtClean="0"/>
              <a:t>The polymer is envisioned as a network of strands crosslink points, end points, and internal nodal points.  The effects of entanglements are introduced by slip springs between chains.  A chain may slide through a slip spring through which it passes.  Crosslinks cannot slip though slip springs.  In the presence of nanoparticles, some internal nodes will be characterized as adsorption points and some end points as grafting points.   Crosslinks are determined through the random crosslinking procedure described under Task 1.2.  The number of entanglements (slip links), on the other hand, is chosen so as to be consistent with the molar mass between entanglements, Me, in the linear melt.</a:t>
            </a:r>
            <a:endParaRPr lang="el-GR" smtClean="0"/>
          </a:p>
        </p:txBody>
      </p:sp>
    </p:spTree>
    <p:extLst>
      <p:ext uri="{BB962C8B-B14F-4D97-AF65-F5344CB8AC3E}">
        <p14:creationId xmlns:p14="http://schemas.microsoft.com/office/powerpoint/2010/main" val="428570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508090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fld id="{11B8EA33-EA81-4299-8BC8-3B82CE0CFE77}" type="slidenum">
              <a:rPr lang="en-US" sz="1200" smtClean="0"/>
              <a:pPr/>
              <a:t>13</a:t>
            </a:fld>
            <a:endParaRPr lang="en-US" sz="1200" smtClean="0"/>
          </a:p>
        </p:txBody>
      </p:sp>
      <p:sp>
        <p:nvSpPr>
          <p:cNvPr id="22533"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endParaRPr lang="en-US" sz="1200" smtClean="0"/>
          </a:p>
        </p:txBody>
      </p:sp>
    </p:spTree>
    <p:extLst>
      <p:ext uri="{BB962C8B-B14F-4D97-AF65-F5344CB8AC3E}">
        <p14:creationId xmlns:p14="http://schemas.microsoft.com/office/powerpoint/2010/main" val="4236896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fld id="{B6E0CAF5-ED70-4942-90CE-8FCAD87B5F44}" type="slidenum">
              <a:rPr lang="en-US" sz="1200" smtClean="0"/>
              <a:pPr/>
              <a:t>15</a:t>
            </a:fld>
            <a:endParaRPr lang="en-US" sz="1200" smtClean="0"/>
          </a:p>
        </p:txBody>
      </p:sp>
    </p:spTree>
    <p:extLst>
      <p:ext uri="{BB962C8B-B14F-4D97-AF65-F5344CB8AC3E}">
        <p14:creationId xmlns:p14="http://schemas.microsoft.com/office/powerpoint/2010/main" val="1866412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fld id="{8757F478-380F-43FD-B275-57B3E2CA2982}" type="slidenum">
              <a:rPr lang="en-US" sz="1200" smtClean="0"/>
              <a:pPr/>
              <a:t>16</a:t>
            </a:fld>
            <a:endParaRPr lang="en-US" sz="1200" smtClean="0"/>
          </a:p>
        </p:txBody>
      </p:sp>
    </p:spTree>
    <p:extLst>
      <p:ext uri="{BB962C8B-B14F-4D97-AF65-F5344CB8AC3E}">
        <p14:creationId xmlns:p14="http://schemas.microsoft.com/office/powerpoint/2010/main" val="3383933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AE62F84D-08F9-44C0-8FC6-AB092EE273B7}" type="slidenum">
              <a:rPr lang="el-GR"/>
              <a:pPr>
                <a:defRPr/>
              </a:pPr>
              <a:t>‹#›</a:t>
            </a:fld>
            <a:endParaRPr lang="el-GR"/>
          </a:p>
        </p:txBody>
      </p:sp>
    </p:spTree>
    <p:extLst>
      <p:ext uri="{BB962C8B-B14F-4D97-AF65-F5344CB8AC3E}">
        <p14:creationId xmlns:p14="http://schemas.microsoft.com/office/powerpoint/2010/main" val="4073907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B7FD4038-FB43-48B2-8839-B2F10E77205C}" type="slidenum">
              <a:rPr lang="el-GR"/>
              <a:pPr>
                <a:defRPr/>
              </a:pPr>
              <a:t>‹#›</a:t>
            </a:fld>
            <a:endParaRPr lang="el-GR"/>
          </a:p>
        </p:txBody>
      </p:sp>
    </p:spTree>
    <p:extLst>
      <p:ext uri="{BB962C8B-B14F-4D97-AF65-F5344CB8AC3E}">
        <p14:creationId xmlns:p14="http://schemas.microsoft.com/office/powerpoint/2010/main" val="3497258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17D0C9D1-402F-4651-A888-4FFC12E3A08D}" type="slidenum">
              <a:rPr lang="el-GR"/>
              <a:pPr>
                <a:defRPr/>
              </a:pPr>
              <a:t>‹#›</a:t>
            </a:fld>
            <a:endParaRPr lang="el-GR"/>
          </a:p>
        </p:txBody>
      </p:sp>
    </p:spTree>
    <p:extLst>
      <p:ext uri="{BB962C8B-B14F-4D97-AF65-F5344CB8AC3E}">
        <p14:creationId xmlns:p14="http://schemas.microsoft.com/office/powerpoint/2010/main" val="3593912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CF439134-38D3-4679-B02A-1A46211E3D55}" type="slidenum">
              <a:rPr lang="el-GR"/>
              <a:pPr>
                <a:defRPr/>
              </a:pPr>
              <a:t>‹#›</a:t>
            </a:fld>
            <a:endParaRPr lang="el-GR"/>
          </a:p>
        </p:txBody>
      </p:sp>
    </p:spTree>
    <p:extLst>
      <p:ext uri="{BB962C8B-B14F-4D97-AF65-F5344CB8AC3E}">
        <p14:creationId xmlns:p14="http://schemas.microsoft.com/office/powerpoint/2010/main" val="2832324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3583A233-D434-4F1E-BB50-A026A108AAFC}" type="slidenum">
              <a:rPr lang="el-GR"/>
              <a:pPr>
                <a:defRPr/>
              </a:pPr>
              <a:t>‹#›</a:t>
            </a:fld>
            <a:endParaRPr lang="el-GR"/>
          </a:p>
        </p:txBody>
      </p:sp>
    </p:spTree>
    <p:extLst>
      <p:ext uri="{BB962C8B-B14F-4D97-AF65-F5344CB8AC3E}">
        <p14:creationId xmlns:p14="http://schemas.microsoft.com/office/powerpoint/2010/main" val="646336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3B85B9A2-7096-4447-8566-812E4E2FFBB9}" type="slidenum">
              <a:rPr lang="el-GR"/>
              <a:pPr>
                <a:defRPr/>
              </a:pPr>
              <a:t>‹#›</a:t>
            </a:fld>
            <a:endParaRPr lang="el-GR"/>
          </a:p>
        </p:txBody>
      </p:sp>
    </p:spTree>
    <p:extLst>
      <p:ext uri="{BB962C8B-B14F-4D97-AF65-F5344CB8AC3E}">
        <p14:creationId xmlns:p14="http://schemas.microsoft.com/office/powerpoint/2010/main" val="2679364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8E9C24D5-F4B4-48EB-BBE4-A656A40BB3F5}" type="slidenum">
              <a:rPr lang="el-GR"/>
              <a:pPr>
                <a:defRPr/>
              </a:pPr>
              <a:t>‹#›</a:t>
            </a:fld>
            <a:endParaRPr lang="el-GR"/>
          </a:p>
        </p:txBody>
      </p:sp>
    </p:spTree>
    <p:extLst>
      <p:ext uri="{BB962C8B-B14F-4D97-AF65-F5344CB8AC3E}">
        <p14:creationId xmlns:p14="http://schemas.microsoft.com/office/powerpoint/2010/main" val="3194754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BF3CEC9C-DA61-4EDE-9971-293DCEE9A30B}" type="slidenum">
              <a:rPr lang="el-GR"/>
              <a:pPr>
                <a:defRPr/>
              </a:pPr>
              <a:t>‹#›</a:t>
            </a:fld>
            <a:endParaRPr lang="el-GR"/>
          </a:p>
        </p:txBody>
      </p:sp>
    </p:spTree>
    <p:extLst>
      <p:ext uri="{BB962C8B-B14F-4D97-AF65-F5344CB8AC3E}">
        <p14:creationId xmlns:p14="http://schemas.microsoft.com/office/powerpoint/2010/main" val="568581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71B5AFCF-2820-412E-A677-969CE9557B04}" type="slidenum">
              <a:rPr lang="el-GR"/>
              <a:pPr>
                <a:defRPr/>
              </a:pPr>
              <a:t>‹#›</a:t>
            </a:fld>
            <a:endParaRPr lang="el-GR"/>
          </a:p>
        </p:txBody>
      </p:sp>
    </p:spTree>
    <p:extLst>
      <p:ext uri="{BB962C8B-B14F-4D97-AF65-F5344CB8AC3E}">
        <p14:creationId xmlns:p14="http://schemas.microsoft.com/office/powerpoint/2010/main" val="1487096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A1338DF5-06F1-4FD2-BDA9-7956E85934D1}" type="slidenum">
              <a:rPr lang="el-GR"/>
              <a:pPr>
                <a:defRPr/>
              </a:pPr>
              <a:t>‹#›</a:t>
            </a:fld>
            <a:endParaRPr lang="el-GR"/>
          </a:p>
        </p:txBody>
      </p:sp>
    </p:spTree>
    <p:extLst>
      <p:ext uri="{BB962C8B-B14F-4D97-AF65-F5344CB8AC3E}">
        <p14:creationId xmlns:p14="http://schemas.microsoft.com/office/powerpoint/2010/main" val="1082331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4886D6CE-5A56-462A-9E7E-F6817E9E4DD3}" type="slidenum">
              <a:rPr lang="el-GR"/>
              <a:pPr>
                <a:defRPr/>
              </a:pPr>
              <a:t>‹#›</a:t>
            </a:fld>
            <a:endParaRPr lang="el-GR"/>
          </a:p>
        </p:txBody>
      </p:sp>
    </p:spTree>
    <p:extLst>
      <p:ext uri="{BB962C8B-B14F-4D97-AF65-F5344CB8AC3E}">
        <p14:creationId xmlns:p14="http://schemas.microsoft.com/office/powerpoint/2010/main" val="2462118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3E58586B-3492-4040-8EB7-1A9BD02ADD4D}" type="slidenum">
              <a:rPr lang="el-GR"/>
              <a:pPr>
                <a:defRPr/>
              </a:pPr>
              <a:t>‹#›</a:t>
            </a:fld>
            <a:endParaRPr lang="el-GR"/>
          </a:p>
        </p:txBody>
      </p:sp>
    </p:spTree>
    <p:extLst>
      <p:ext uri="{BB962C8B-B14F-4D97-AF65-F5344CB8AC3E}">
        <p14:creationId xmlns:p14="http://schemas.microsoft.com/office/powerpoint/2010/main" val="3696608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810B5911-F325-457A-941B-4ED1EEF1D336}" type="slidenum">
              <a:rPr lang="el-GR"/>
              <a:pPr>
                <a:defRPr/>
              </a:pPr>
              <a:t>‹#›</a:t>
            </a:fld>
            <a:endParaRPr lang="el-GR"/>
          </a:p>
        </p:txBody>
      </p:sp>
    </p:spTree>
    <p:extLst>
      <p:ext uri="{BB962C8B-B14F-4D97-AF65-F5344CB8AC3E}">
        <p14:creationId xmlns:p14="http://schemas.microsoft.com/office/powerpoint/2010/main" val="3497271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126A687D-2CFF-4B16-8D9F-513A6739C3F6}" type="slidenum">
              <a:rPr lang="el-GR"/>
              <a:pPr>
                <a:defRPr/>
              </a:pPr>
              <a:t>‹#›</a:t>
            </a:fld>
            <a:endParaRPr lang="el-GR"/>
          </a:p>
        </p:txBody>
      </p:sp>
    </p:spTree>
    <p:extLst>
      <p:ext uri="{BB962C8B-B14F-4D97-AF65-F5344CB8AC3E}">
        <p14:creationId xmlns:p14="http://schemas.microsoft.com/office/powerpoint/2010/main" val="2480987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61BEBBE9-420B-4A37-8315-7AD8C091D4E1}" type="slidenum">
              <a:rPr lang="el-GR"/>
              <a:pPr>
                <a:defRPr/>
              </a:pPr>
              <a:t>‹#›</a:t>
            </a:fld>
            <a:endParaRPr lang="el-GR"/>
          </a:p>
        </p:txBody>
      </p:sp>
    </p:spTree>
    <p:extLst>
      <p:ext uri="{BB962C8B-B14F-4D97-AF65-F5344CB8AC3E}">
        <p14:creationId xmlns:p14="http://schemas.microsoft.com/office/powerpoint/2010/main" val="1036335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93C9F4D2-8548-4118-BA49-19F53F65E8C5}" type="slidenum">
              <a:rPr lang="el-GR"/>
              <a:pPr>
                <a:defRPr/>
              </a:pPr>
              <a:t>‹#›</a:t>
            </a:fld>
            <a:endParaRPr lang="el-GR"/>
          </a:p>
        </p:txBody>
      </p:sp>
    </p:spTree>
    <p:extLst>
      <p:ext uri="{BB962C8B-B14F-4D97-AF65-F5344CB8AC3E}">
        <p14:creationId xmlns:p14="http://schemas.microsoft.com/office/powerpoint/2010/main" val="838050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66EFD8C2-E472-4324-9DED-C50C201F4180}" type="slidenum">
              <a:rPr lang="el-GR"/>
              <a:pPr>
                <a:defRPr/>
              </a:pPr>
              <a:t>‹#›</a:t>
            </a:fld>
            <a:endParaRPr lang="el-GR"/>
          </a:p>
        </p:txBody>
      </p:sp>
    </p:spTree>
    <p:extLst>
      <p:ext uri="{BB962C8B-B14F-4D97-AF65-F5344CB8AC3E}">
        <p14:creationId xmlns:p14="http://schemas.microsoft.com/office/powerpoint/2010/main" val="3752204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Nur Titel">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descr="\\netapp02\data\t-sim\projects\CoLiSA\logo\colisa.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00813" y="6165850"/>
            <a:ext cx="1023937"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5"/>
          <p:cNvSpPr txBox="1">
            <a:spLocks noChangeArrowheads="1"/>
          </p:cNvSpPr>
          <p:nvPr userDrawn="1"/>
        </p:nvSpPr>
        <p:spPr bwMode="auto">
          <a:xfrm>
            <a:off x="4643438" y="6350000"/>
            <a:ext cx="10080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pPr algn="ctr"/>
            <a:fld id="{9E2F3BBC-87C0-405B-8DA3-D196901FC9E8}" type="slidenum">
              <a:rPr lang="en-US" sz="1600">
                <a:solidFill>
                  <a:srgbClr val="4C636F"/>
                </a:solidFill>
              </a:rPr>
              <a:pPr algn="ctr"/>
              <a:t>‹#›</a:t>
            </a:fld>
            <a:endParaRPr lang="en-US" sz="1600">
              <a:solidFill>
                <a:srgbClr val="4C636F"/>
              </a:solidFill>
            </a:endParaRPr>
          </a:p>
        </p:txBody>
      </p:sp>
      <p:pic>
        <p:nvPicPr>
          <p:cNvPr id="6" name="Grafik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7475" y="6049963"/>
            <a:ext cx="7921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60648"/>
            <a:ext cx="8218488" cy="648072"/>
          </a:xfrm>
        </p:spPr>
        <p:txBody>
          <a:bodyPr/>
          <a:lstStyle>
            <a:lvl1pPr algn="l">
              <a:defRPr>
                <a:solidFill>
                  <a:schemeClr val="accent1"/>
                </a:solidFill>
              </a:defRPr>
            </a:lvl1pPr>
          </a:lstStyle>
          <a:p>
            <a:r>
              <a:rPr lang="de-DE" smtClean="0"/>
              <a:t>Titelmasterformat durch Klicken bearbeiten</a:t>
            </a:r>
            <a:endParaRPr lang="en-US" dirty="0"/>
          </a:p>
        </p:txBody>
      </p:sp>
      <p:sp>
        <p:nvSpPr>
          <p:cNvPr id="13" name="Inhaltsplatzhalter 12"/>
          <p:cNvSpPr>
            <a:spLocks noGrp="1"/>
          </p:cNvSpPr>
          <p:nvPr>
            <p:ph sz="quarter" idx="10"/>
          </p:nvPr>
        </p:nvSpPr>
        <p:spPr>
          <a:xfrm>
            <a:off x="463550" y="1052735"/>
            <a:ext cx="8212138" cy="4824189"/>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3790075341"/>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2AFAD586-7EAD-4814-9690-BE6FA35B3446}" type="slidenum">
              <a:rPr lang="el-GR"/>
              <a:pPr>
                <a:defRPr/>
              </a:pPr>
              <a:t>‹#›</a:t>
            </a:fld>
            <a:endParaRPr lang="el-GR"/>
          </a:p>
        </p:txBody>
      </p:sp>
    </p:spTree>
    <p:extLst>
      <p:ext uri="{BB962C8B-B14F-4D97-AF65-F5344CB8AC3E}">
        <p14:creationId xmlns:p14="http://schemas.microsoft.com/office/powerpoint/2010/main" val="2989325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4BEA04A5-76A3-4930-8A05-9980FB93ED6A}" type="slidenum">
              <a:rPr lang="el-GR"/>
              <a:pPr>
                <a:defRPr/>
              </a:pPr>
              <a:t>‹#›</a:t>
            </a:fld>
            <a:endParaRPr lang="el-GR"/>
          </a:p>
        </p:txBody>
      </p:sp>
    </p:spTree>
    <p:extLst>
      <p:ext uri="{BB962C8B-B14F-4D97-AF65-F5344CB8AC3E}">
        <p14:creationId xmlns:p14="http://schemas.microsoft.com/office/powerpoint/2010/main" val="896272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729B6B55-A947-4BB9-A518-24FAC1711B09}" type="slidenum">
              <a:rPr lang="el-GR"/>
              <a:pPr>
                <a:defRPr/>
              </a:pPr>
              <a:t>‹#›</a:t>
            </a:fld>
            <a:endParaRPr lang="el-GR"/>
          </a:p>
        </p:txBody>
      </p:sp>
    </p:spTree>
    <p:extLst>
      <p:ext uri="{BB962C8B-B14F-4D97-AF65-F5344CB8AC3E}">
        <p14:creationId xmlns:p14="http://schemas.microsoft.com/office/powerpoint/2010/main" val="885743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F522A4C1-DEBA-4953-A106-05E0C3243D68}" type="slidenum">
              <a:rPr lang="el-GR"/>
              <a:pPr>
                <a:defRPr/>
              </a:pPr>
              <a:t>‹#›</a:t>
            </a:fld>
            <a:endParaRPr lang="el-GR"/>
          </a:p>
        </p:txBody>
      </p:sp>
    </p:spTree>
    <p:extLst>
      <p:ext uri="{BB962C8B-B14F-4D97-AF65-F5344CB8AC3E}">
        <p14:creationId xmlns:p14="http://schemas.microsoft.com/office/powerpoint/2010/main" val="2187042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8142A8DB-8153-4492-B92E-6D2A4D61F828}" type="slidenum">
              <a:rPr lang="el-GR"/>
              <a:pPr>
                <a:defRPr/>
              </a:pPr>
              <a:t>‹#›</a:t>
            </a:fld>
            <a:endParaRPr lang="el-GR"/>
          </a:p>
        </p:txBody>
      </p:sp>
    </p:spTree>
    <p:extLst>
      <p:ext uri="{BB962C8B-B14F-4D97-AF65-F5344CB8AC3E}">
        <p14:creationId xmlns:p14="http://schemas.microsoft.com/office/powerpoint/2010/main" val="35277772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978965B3-6021-478C-9FCC-9FC0C02EAE90}" type="slidenum">
              <a:rPr lang="el-GR"/>
              <a:pPr>
                <a:defRPr/>
              </a:pPr>
              <a:t>‹#›</a:t>
            </a:fld>
            <a:endParaRPr lang="el-GR"/>
          </a:p>
        </p:txBody>
      </p:sp>
    </p:spTree>
    <p:extLst>
      <p:ext uri="{BB962C8B-B14F-4D97-AF65-F5344CB8AC3E}">
        <p14:creationId xmlns:p14="http://schemas.microsoft.com/office/powerpoint/2010/main" val="28639530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ECC3856C-CCA1-436C-AA5C-69F63CBF692D}" type="slidenum">
              <a:rPr lang="el-GR"/>
              <a:pPr>
                <a:defRPr/>
              </a:pPr>
              <a:t>‹#›</a:t>
            </a:fld>
            <a:endParaRPr lang="el-GR"/>
          </a:p>
        </p:txBody>
      </p:sp>
    </p:spTree>
    <p:extLst>
      <p:ext uri="{BB962C8B-B14F-4D97-AF65-F5344CB8AC3E}">
        <p14:creationId xmlns:p14="http://schemas.microsoft.com/office/powerpoint/2010/main" val="10501634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32DDAF58-7597-4BF9-8905-8C3014A6CD85}" type="slidenum">
              <a:rPr lang="el-GR"/>
              <a:pPr>
                <a:defRPr/>
              </a:pPr>
              <a:t>‹#›</a:t>
            </a:fld>
            <a:endParaRPr lang="el-GR"/>
          </a:p>
        </p:txBody>
      </p:sp>
    </p:spTree>
    <p:extLst>
      <p:ext uri="{BB962C8B-B14F-4D97-AF65-F5344CB8AC3E}">
        <p14:creationId xmlns:p14="http://schemas.microsoft.com/office/powerpoint/2010/main" val="1150479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D6452C59-FE82-4BDD-A164-5DFF5D3F4E23}" type="slidenum">
              <a:rPr lang="el-GR"/>
              <a:pPr>
                <a:defRPr/>
              </a:pPr>
              <a:t>‹#›</a:t>
            </a:fld>
            <a:endParaRPr lang="el-GR"/>
          </a:p>
        </p:txBody>
      </p:sp>
    </p:spTree>
    <p:extLst>
      <p:ext uri="{BB962C8B-B14F-4D97-AF65-F5344CB8AC3E}">
        <p14:creationId xmlns:p14="http://schemas.microsoft.com/office/powerpoint/2010/main" val="4148164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6C11CC21-D96E-40D1-8B58-03ED5B074C94}" type="slidenum">
              <a:rPr lang="el-GR"/>
              <a:pPr>
                <a:defRPr/>
              </a:pPr>
              <a:t>‹#›</a:t>
            </a:fld>
            <a:endParaRPr lang="el-GR"/>
          </a:p>
        </p:txBody>
      </p:sp>
    </p:spTree>
    <p:extLst>
      <p:ext uri="{BB962C8B-B14F-4D97-AF65-F5344CB8AC3E}">
        <p14:creationId xmlns:p14="http://schemas.microsoft.com/office/powerpoint/2010/main" val="4290118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09778479-B4A6-466B-A8F4-CE32D7EA2258}" type="slidenum">
              <a:rPr lang="el-GR"/>
              <a:pPr>
                <a:defRPr/>
              </a:pPr>
              <a:t>‹#›</a:t>
            </a:fld>
            <a:endParaRPr lang="el-GR"/>
          </a:p>
        </p:txBody>
      </p:sp>
    </p:spTree>
    <p:extLst>
      <p:ext uri="{BB962C8B-B14F-4D97-AF65-F5344CB8AC3E}">
        <p14:creationId xmlns:p14="http://schemas.microsoft.com/office/powerpoint/2010/main" val="2210018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6B538277-1F26-44A0-89A4-24E9AEE234D5}" type="slidenum">
              <a:rPr lang="el-GR"/>
              <a:pPr>
                <a:defRPr/>
              </a:pPr>
              <a:t>‹#›</a:t>
            </a:fld>
            <a:endParaRPr lang="el-GR"/>
          </a:p>
        </p:txBody>
      </p:sp>
    </p:spTree>
    <p:extLst>
      <p:ext uri="{BB962C8B-B14F-4D97-AF65-F5344CB8AC3E}">
        <p14:creationId xmlns:p14="http://schemas.microsoft.com/office/powerpoint/2010/main" val="20061558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F87C9640-EC5C-464C-AA07-CEFB10AE8DBF}" type="slidenum">
              <a:rPr lang="el-GR"/>
              <a:pPr>
                <a:defRPr/>
              </a:pPr>
              <a:t>‹#›</a:t>
            </a:fld>
            <a:endParaRPr lang="el-GR"/>
          </a:p>
        </p:txBody>
      </p:sp>
    </p:spTree>
    <p:extLst>
      <p:ext uri="{BB962C8B-B14F-4D97-AF65-F5344CB8AC3E}">
        <p14:creationId xmlns:p14="http://schemas.microsoft.com/office/powerpoint/2010/main" val="837084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50975D4A-44E2-453D-8C83-73FD0D330B34}" type="slidenum">
              <a:rPr lang="el-GR"/>
              <a:pPr>
                <a:defRPr/>
              </a:pPr>
              <a:t>‹#›</a:t>
            </a:fld>
            <a:endParaRPr lang="el-GR"/>
          </a:p>
        </p:txBody>
      </p:sp>
    </p:spTree>
    <p:extLst>
      <p:ext uri="{BB962C8B-B14F-4D97-AF65-F5344CB8AC3E}">
        <p14:creationId xmlns:p14="http://schemas.microsoft.com/office/powerpoint/2010/main" val="1693765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Nur Titel">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descr="\\netapp02\data\t-sim\projects\CoLiSA\logo\colisa.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00813" y="6165850"/>
            <a:ext cx="1023937"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5"/>
          <p:cNvSpPr txBox="1">
            <a:spLocks noChangeArrowheads="1"/>
          </p:cNvSpPr>
          <p:nvPr userDrawn="1"/>
        </p:nvSpPr>
        <p:spPr bwMode="auto">
          <a:xfrm>
            <a:off x="4643438" y="6350000"/>
            <a:ext cx="10080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pPr algn="ctr"/>
            <a:fld id="{272763D7-D838-4C3C-8CF8-9203A1C507F4}" type="slidenum">
              <a:rPr lang="en-US" sz="1600">
                <a:solidFill>
                  <a:srgbClr val="4C636F"/>
                </a:solidFill>
              </a:rPr>
              <a:pPr algn="ctr"/>
              <a:t>‹#›</a:t>
            </a:fld>
            <a:endParaRPr lang="en-US" sz="1600">
              <a:solidFill>
                <a:srgbClr val="4C636F"/>
              </a:solidFill>
            </a:endParaRPr>
          </a:p>
        </p:txBody>
      </p:sp>
      <p:pic>
        <p:nvPicPr>
          <p:cNvPr id="6" name="Grafik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7475" y="6049963"/>
            <a:ext cx="7921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60648"/>
            <a:ext cx="8218488" cy="648072"/>
          </a:xfrm>
        </p:spPr>
        <p:txBody>
          <a:bodyPr/>
          <a:lstStyle>
            <a:lvl1pPr algn="l">
              <a:defRPr>
                <a:solidFill>
                  <a:schemeClr val="accent1"/>
                </a:solidFill>
              </a:defRPr>
            </a:lvl1pPr>
          </a:lstStyle>
          <a:p>
            <a:r>
              <a:rPr lang="de-DE" smtClean="0"/>
              <a:t>Titelmasterformat durch Klicken bearbeiten</a:t>
            </a:r>
            <a:endParaRPr lang="en-US" dirty="0"/>
          </a:p>
        </p:txBody>
      </p:sp>
      <p:sp>
        <p:nvSpPr>
          <p:cNvPr id="13" name="Inhaltsplatzhalter 12"/>
          <p:cNvSpPr>
            <a:spLocks noGrp="1"/>
          </p:cNvSpPr>
          <p:nvPr>
            <p:ph sz="quarter" idx="10"/>
          </p:nvPr>
        </p:nvSpPr>
        <p:spPr>
          <a:xfrm>
            <a:off x="463550" y="1052735"/>
            <a:ext cx="8212138" cy="4824189"/>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283858172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F856E0B2-D155-4996-AF8D-1E057654FA9B}" type="slidenum">
              <a:rPr lang="el-GR"/>
              <a:pPr>
                <a:defRPr/>
              </a:pPr>
              <a:t>‹#›</a:t>
            </a:fld>
            <a:endParaRPr lang="el-GR"/>
          </a:p>
        </p:txBody>
      </p:sp>
    </p:spTree>
    <p:extLst>
      <p:ext uri="{BB962C8B-B14F-4D97-AF65-F5344CB8AC3E}">
        <p14:creationId xmlns:p14="http://schemas.microsoft.com/office/powerpoint/2010/main" val="38080454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28E655-C128-410D-B9E4-43F4F7843B99}"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6319491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C0BB20-51D3-463E-83D6-45395D9B8A79}"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0562488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36901D-74CB-4860-81B2-56C43399E368}"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383772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4EE9A5-7244-4174-BFAD-9AD50F651C12}"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487155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1B7E3E0-5E36-4EA6-8BA5-8828AD298F72}"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2719522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B46367-7713-4B04-BFC9-DF548E5C15ED}"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7261785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38E1364-C34C-4AA3-8569-B542C7C373A8}"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2338007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316686-F065-4DA4-BBDD-D34FDA22234C}"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2998222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0069A2-5798-487D-B49B-DF1037E34C62}"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228111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111AF8-D72A-4517-99E3-6057E044BA20}"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241858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F3C10AAF-BC75-49DB-8C6D-690CB0FCB876}" type="slidenum">
              <a:rPr lang="el-GR"/>
              <a:pPr>
                <a:defRPr/>
              </a:pPr>
              <a:t>‹#›</a:t>
            </a:fld>
            <a:endParaRPr lang="el-GR"/>
          </a:p>
        </p:txBody>
      </p:sp>
    </p:spTree>
    <p:extLst>
      <p:ext uri="{BB962C8B-B14F-4D97-AF65-F5344CB8AC3E}">
        <p14:creationId xmlns:p14="http://schemas.microsoft.com/office/powerpoint/2010/main" val="35745266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5A724A-B6CD-4B81-A439-7EF28CC5F97C}"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4455351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Nur Titel">
    <p:bg>
      <p:bgPr>
        <a:blipFill dpi="0" rotWithShape="1">
          <a:blip r:embed="rId2" cstate="print">
            <a:alphaModFix amt="41000"/>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260648"/>
            <a:ext cx="8218488" cy="648072"/>
          </a:xfrm>
        </p:spPr>
        <p:txBody>
          <a:bodyPr/>
          <a:lstStyle>
            <a:lvl1pPr algn="l">
              <a:defRPr>
                <a:solidFill>
                  <a:schemeClr val="accent1"/>
                </a:solidFill>
              </a:defRPr>
            </a:lvl1pPr>
          </a:lstStyle>
          <a:p>
            <a:r>
              <a:rPr lang="de-DE" smtClean="0"/>
              <a:t>Titelmasterformat durch Klicken bearbeiten</a:t>
            </a:r>
            <a:endParaRPr lang="en-US" dirty="0"/>
          </a:p>
        </p:txBody>
      </p:sp>
      <p:sp>
        <p:nvSpPr>
          <p:cNvPr id="13" name="Inhaltsplatzhalter 12"/>
          <p:cNvSpPr>
            <a:spLocks noGrp="1"/>
          </p:cNvSpPr>
          <p:nvPr>
            <p:ph sz="quarter" idx="10"/>
          </p:nvPr>
        </p:nvSpPr>
        <p:spPr>
          <a:xfrm>
            <a:off x="463550" y="1052735"/>
            <a:ext cx="8212138" cy="4824189"/>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2156691149"/>
      </p:ext>
    </p:extLst>
  </p:cSld>
  <p:clrMapOvr>
    <a:masterClrMapping/>
  </p:clrMapOvr>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3470866A-283A-4289-98D6-F95A67A05E4F}" type="slidenum">
              <a:rPr lang="el-GR"/>
              <a:pPr>
                <a:defRPr/>
              </a:pPr>
              <a:t>‹#›</a:t>
            </a:fld>
            <a:endParaRPr lang="el-GR"/>
          </a:p>
        </p:txBody>
      </p:sp>
    </p:spTree>
    <p:extLst>
      <p:ext uri="{BB962C8B-B14F-4D97-AF65-F5344CB8AC3E}">
        <p14:creationId xmlns:p14="http://schemas.microsoft.com/office/powerpoint/2010/main" val="45656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230CA4CB-8123-412E-8FAA-870849F1FBE1}" type="slidenum">
              <a:rPr lang="el-GR"/>
              <a:pPr>
                <a:defRPr/>
              </a:pPr>
              <a:t>‹#›</a:t>
            </a:fld>
            <a:endParaRPr lang="el-GR"/>
          </a:p>
        </p:txBody>
      </p:sp>
    </p:spTree>
    <p:extLst>
      <p:ext uri="{BB962C8B-B14F-4D97-AF65-F5344CB8AC3E}">
        <p14:creationId xmlns:p14="http://schemas.microsoft.com/office/powerpoint/2010/main" val="3535578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560AB54C-485A-4C6D-8292-3A8C59DC36DE}" type="slidenum">
              <a:rPr lang="el-GR"/>
              <a:pPr>
                <a:defRPr/>
              </a:pPr>
              <a:t>‹#›</a:t>
            </a:fld>
            <a:endParaRPr lang="el-GR"/>
          </a:p>
        </p:txBody>
      </p:sp>
    </p:spTree>
    <p:extLst>
      <p:ext uri="{BB962C8B-B14F-4D97-AF65-F5344CB8AC3E}">
        <p14:creationId xmlns:p14="http://schemas.microsoft.com/office/powerpoint/2010/main" val="321873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DD62DB53-46E3-4E35-B876-501B1D3678BD}" type="slidenum">
              <a:rPr lang="el-GR"/>
              <a:pPr>
                <a:defRPr/>
              </a:pPr>
              <a:t>‹#›</a:t>
            </a:fld>
            <a:endParaRPr lang="el-GR"/>
          </a:p>
        </p:txBody>
      </p:sp>
    </p:spTree>
    <p:extLst>
      <p:ext uri="{BB962C8B-B14F-4D97-AF65-F5344CB8AC3E}">
        <p14:creationId xmlns:p14="http://schemas.microsoft.com/office/powerpoint/2010/main" val="2619109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defRPr>
            </a:lvl1pPr>
          </a:lstStyle>
          <a:p>
            <a:pPr>
              <a:defRPr/>
            </a:pPr>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28233C3C-4068-46B8-8053-A67155F0D449}"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7C0092D9-42F3-4794-AFC0-3B248D3ADBD7}"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29"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7BC6628-902C-4B34-B7A7-5503FA036A2C}"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30"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389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l-GR">
              <a:solidFill>
                <a:srgbClr val="000000"/>
              </a:solidFill>
            </a:endParaRPr>
          </a:p>
        </p:txBody>
      </p:sp>
      <p:sp>
        <p:nvSpPr>
          <p:cNvPr id="389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l-GR">
              <a:solidFill>
                <a:srgbClr val="000000"/>
              </a:solidFill>
            </a:endParaRPr>
          </a:p>
        </p:txBody>
      </p:sp>
      <p:sp>
        <p:nvSpPr>
          <p:cNvPr id="389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56E0ABA-5304-43BD-AC7E-834F78F78D19}"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22480340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3.wmf"/><Relationship Id="rId13" Type="http://schemas.openxmlformats.org/officeDocument/2006/relationships/oleObject" Target="../embeddings/oleObject13.bin"/><Relationship Id="rId18" Type="http://schemas.openxmlformats.org/officeDocument/2006/relationships/image" Target="../media/image38.wmf"/><Relationship Id="rId3" Type="http://schemas.openxmlformats.org/officeDocument/2006/relationships/notesSlide" Target="../notesSlides/notesSlide5.xml"/><Relationship Id="rId21" Type="http://schemas.openxmlformats.org/officeDocument/2006/relationships/oleObject" Target="../embeddings/oleObject17.bin"/><Relationship Id="rId7" Type="http://schemas.openxmlformats.org/officeDocument/2006/relationships/oleObject" Target="../embeddings/oleObject10.bin"/><Relationship Id="rId12" Type="http://schemas.openxmlformats.org/officeDocument/2006/relationships/image" Target="../media/image35.wmf"/><Relationship Id="rId17" Type="http://schemas.openxmlformats.org/officeDocument/2006/relationships/oleObject" Target="../embeddings/oleObject15.bin"/><Relationship Id="rId2" Type="http://schemas.openxmlformats.org/officeDocument/2006/relationships/slideLayout" Target="../slideLayouts/slideLayout7.xml"/><Relationship Id="rId16" Type="http://schemas.openxmlformats.org/officeDocument/2006/relationships/image" Target="../media/image37.wmf"/><Relationship Id="rId20" Type="http://schemas.openxmlformats.org/officeDocument/2006/relationships/image" Target="../media/image39.wmf"/><Relationship Id="rId1" Type="http://schemas.openxmlformats.org/officeDocument/2006/relationships/vmlDrawing" Target="../drawings/vmlDrawing5.vml"/><Relationship Id="rId6" Type="http://schemas.openxmlformats.org/officeDocument/2006/relationships/image" Target="../media/image32.wmf"/><Relationship Id="rId11" Type="http://schemas.openxmlformats.org/officeDocument/2006/relationships/oleObject" Target="../embeddings/oleObject12.bin"/><Relationship Id="rId24" Type="http://schemas.openxmlformats.org/officeDocument/2006/relationships/image" Target="../media/image41.wmf"/><Relationship Id="rId5" Type="http://schemas.openxmlformats.org/officeDocument/2006/relationships/oleObject" Target="../embeddings/oleObject9.bin"/><Relationship Id="rId15" Type="http://schemas.openxmlformats.org/officeDocument/2006/relationships/oleObject" Target="../embeddings/oleObject14.bin"/><Relationship Id="rId23" Type="http://schemas.openxmlformats.org/officeDocument/2006/relationships/oleObject" Target="../embeddings/oleObject18.bin"/><Relationship Id="rId10" Type="http://schemas.openxmlformats.org/officeDocument/2006/relationships/image" Target="../media/image34.wmf"/><Relationship Id="rId19" Type="http://schemas.openxmlformats.org/officeDocument/2006/relationships/oleObject" Target="../embeddings/oleObject16.bin"/><Relationship Id="rId4" Type="http://schemas.openxmlformats.org/officeDocument/2006/relationships/image" Target="../media/image42.png"/><Relationship Id="rId9" Type="http://schemas.openxmlformats.org/officeDocument/2006/relationships/oleObject" Target="../embeddings/oleObject11.bin"/><Relationship Id="rId14" Type="http://schemas.openxmlformats.org/officeDocument/2006/relationships/image" Target="../media/image36.wmf"/><Relationship Id="rId22" Type="http://schemas.openxmlformats.org/officeDocument/2006/relationships/image" Target="../media/image40.wmf"/></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67.png"/><Relationship Id="rId5" Type="http://schemas.openxmlformats.org/officeDocument/2006/relationships/image" Target="../media/image66.gif"/><Relationship Id="rId4" Type="http://schemas.openxmlformats.org/officeDocument/2006/relationships/image" Target="../media/image65.wmf"/></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jpeg"/><Relationship Id="rId18" Type="http://schemas.openxmlformats.org/officeDocument/2006/relationships/image" Target="../media/image82.jpeg"/><Relationship Id="rId3" Type="http://schemas.openxmlformats.org/officeDocument/2006/relationships/image" Target="../media/image69.jpeg"/><Relationship Id="rId7" Type="http://schemas.openxmlformats.org/officeDocument/2006/relationships/image" Target="../media/image68.wmf"/><Relationship Id="rId12" Type="http://schemas.openxmlformats.org/officeDocument/2006/relationships/image" Target="../media/image76.jpeg"/><Relationship Id="rId17" Type="http://schemas.openxmlformats.org/officeDocument/2006/relationships/image" Target="../media/image81.jpeg"/><Relationship Id="rId2" Type="http://schemas.openxmlformats.org/officeDocument/2006/relationships/slideLayout" Target="../slideLayouts/slideLayout7.xml"/><Relationship Id="rId16" Type="http://schemas.openxmlformats.org/officeDocument/2006/relationships/image" Target="../media/image80.jpeg"/><Relationship Id="rId1" Type="http://schemas.openxmlformats.org/officeDocument/2006/relationships/vmlDrawing" Target="../drawings/vmlDrawing6.vml"/><Relationship Id="rId6" Type="http://schemas.openxmlformats.org/officeDocument/2006/relationships/oleObject" Target="../embeddings/oleObject19.bin"/><Relationship Id="rId11" Type="http://schemas.openxmlformats.org/officeDocument/2006/relationships/image" Target="../media/image75.png"/><Relationship Id="rId5" Type="http://schemas.openxmlformats.org/officeDocument/2006/relationships/image" Target="../media/image71.emf"/><Relationship Id="rId15" Type="http://schemas.openxmlformats.org/officeDocument/2006/relationships/image" Target="../media/image79.png"/><Relationship Id="rId10" Type="http://schemas.openxmlformats.org/officeDocument/2006/relationships/image" Target="../media/image74.png"/><Relationship Id="rId19" Type="http://schemas.openxmlformats.org/officeDocument/2006/relationships/image" Target="../media/image83.jpeg"/><Relationship Id="rId4" Type="http://schemas.openxmlformats.org/officeDocument/2006/relationships/image" Target="../media/image70.jpeg"/><Relationship Id="rId9" Type="http://schemas.openxmlformats.org/officeDocument/2006/relationships/image" Target="../media/image73.png"/><Relationship Id="rId14"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85.png"/><Relationship Id="rId7" Type="http://schemas.openxmlformats.org/officeDocument/2006/relationships/image" Target="../media/image70.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25.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6.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0.wmf"/><Relationship Id="rId2" Type="http://schemas.openxmlformats.org/officeDocument/2006/relationships/slideLayout" Target="../slideLayouts/slideLayout25.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notesSlide" Target="../notesSlides/notesSlide3.xml"/><Relationship Id="rId7" Type="http://schemas.openxmlformats.org/officeDocument/2006/relationships/oleObject" Target="../embeddings/oleObject4.bin"/><Relationship Id="rId12" Type="http://schemas.openxmlformats.org/officeDocument/2006/relationships/image" Target="../media/image16.wmf"/><Relationship Id="rId2" Type="http://schemas.openxmlformats.org/officeDocument/2006/relationships/slideLayout" Target="../slideLayouts/slideLayout51.xml"/><Relationship Id="rId1" Type="http://schemas.openxmlformats.org/officeDocument/2006/relationships/vmlDrawing" Target="../drawings/vmlDrawing3.vml"/><Relationship Id="rId6" Type="http://schemas.openxmlformats.org/officeDocument/2006/relationships/image" Target="../media/image13.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15.wmf"/><Relationship Id="rId4" Type="http://schemas.openxmlformats.org/officeDocument/2006/relationships/image" Target="../media/image17.jpeg"/><Relationship Id="rId9"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oleObject" Target="../embeddings/oleObject7.bin"/><Relationship Id="rId3" Type="http://schemas.openxmlformats.org/officeDocument/2006/relationships/notesSlide" Target="../notesSlides/notesSlide4.xm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slideLayout" Target="../slideLayouts/slideLayout4.xml"/><Relationship Id="rId16" Type="http://schemas.openxmlformats.org/officeDocument/2006/relationships/image" Target="../media/image21.wmf"/><Relationship Id="rId1" Type="http://schemas.openxmlformats.org/officeDocument/2006/relationships/vmlDrawing" Target="../drawings/vmlDrawing4.v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oleObject" Target="../embeddings/oleObject8.bin"/><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20.w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cygwin64\home\Doros\grouprof\videob-1.avi" TargetMode="External"/><Relationship Id="rId1" Type="http://schemas.microsoft.com/office/2007/relationships/media" Target="file:///C:\cygwin64\home\Doros\grouprof\videob-1.avi" TargetMode="Externa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142875"/>
            <a:ext cx="9144000" cy="1125538"/>
          </a:xfrm>
        </p:spPr>
        <p:txBody>
          <a:bodyPr/>
          <a:lstStyle/>
          <a:p>
            <a:pPr eaLnBrk="1" hangingPunct="1"/>
            <a:r>
              <a:rPr lang="en-US" sz="2800" dirty="0" smtClean="0">
                <a:solidFill>
                  <a:srgbClr val="FF0000"/>
                </a:solidFill>
              </a:rPr>
              <a:t>COMPUTATIONAL  MATERIALS  SCIENCE                            AND  ENGINEERING  GROUP                                                 </a:t>
            </a:r>
            <a:r>
              <a:rPr lang="en-US" sz="2400" dirty="0" smtClean="0">
                <a:solidFill>
                  <a:srgbClr val="FF0000"/>
                </a:solidFill>
              </a:rPr>
              <a:t>SCHOOL OF CHEMICAL ENGINEERING, NTU ATHENS</a:t>
            </a:r>
          </a:p>
        </p:txBody>
      </p:sp>
      <p:sp>
        <p:nvSpPr>
          <p:cNvPr id="7171" name="Rectangle 3"/>
          <p:cNvSpPr>
            <a:spLocks noGrp="1" noChangeArrowheads="1"/>
          </p:cNvSpPr>
          <p:nvPr>
            <p:ph type="body" idx="1"/>
          </p:nvPr>
        </p:nvSpPr>
        <p:spPr>
          <a:xfrm>
            <a:off x="468313" y="2852738"/>
            <a:ext cx="8675687" cy="1584325"/>
          </a:xfrm>
        </p:spPr>
        <p:txBody>
          <a:bodyPr/>
          <a:lstStyle/>
          <a:p>
            <a:pPr eaLnBrk="1" hangingPunct="1">
              <a:lnSpc>
                <a:spcPct val="90000"/>
              </a:lnSpc>
            </a:pPr>
            <a:r>
              <a:rPr lang="en-US" sz="2400" smtClean="0">
                <a:solidFill>
                  <a:srgbClr val="0000FF"/>
                </a:solidFill>
              </a:rPr>
              <a:t>Development of new, efficient computational methods for the quantitative understanding and prediction of the properties of materials through modelling and simulation at atomistic and mesoscopic levels.</a:t>
            </a:r>
          </a:p>
        </p:txBody>
      </p:sp>
      <p:sp>
        <p:nvSpPr>
          <p:cNvPr id="7172" name="Rectangle 4"/>
          <p:cNvSpPr>
            <a:spLocks noChangeArrowheads="1"/>
          </p:cNvSpPr>
          <p:nvPr/>
        </p:nvSpPr>
        <p:spPr bwMode="auto">
          <a:xfrm>
            <a:off x="468313" y="4437063"/>
            <a:ext cx="79883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sz="2400">
                <a:solidFill>
                  <a:srgbClr val="0000FF"/>
                </a:solidFill>
              </a:rPr>
              <a:t>Application of these methods to materials of technological interest.</a:t>
            </a:r>
          </a:p>
        </p:txBody>
      </p:sp>
      <p:sp>
        <p:nvSpPr>
          <p:cNvPr id="7173" name="Rectangle 5"/>
          <p:cNvSpPr>
            <a:spLocks noChangeArrowheads="1"/>
          </p:cNvSpPr>
          <p:nvPr/>
        </p:nvSpPr>
        <p:spPr bwMode="auto">
          <a:xfrm>
            <a:off x="468313" y="5518150"/>
            <a:ext cx="820578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sz="2400">
                <a:solidFill>
                  <a:srgbClr val="0000FF"/>
                </a:solidFill>
              </a:rPr>
              <a:t>Contribution to the solution of materials design problems, in collaboration with international industry.</a:t>
            </a:r>
          </a:p>
        </p:txBody>
      </p:sp>
      <p:sp>
        <p:nvSpPr>
          <p:cNvPr id="7174" name="Text Box 6"/>
          <p:cNvSpPr txBox="1">
            <a:spLocks noChangeArrowheads="1"/>
          </p:cNvSpPr>
          <p:nvPr/>
        </p:nvSpPr>
        <p:spPr bwMode="auto">
          <a:xfrm>
            <a:off x="395288" y="1470025"/>
            <a:ext cx="4032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800"/>
              <a:t>Established</a:t>
            </a:r>
            <a:r>
              <a:rPr lang="en-US" sz="2400"/>
              <a:t>  </a:t>
            </a:r>
            <a:r>
              <a:rPr lang="en-US" sz="2400">
                <a:solidFill>
                  <a:srgbClr val="0033CC"/>
                </a:solidFill>
              </a:rPr>
              <a:t>2002</a:t>
            </a:r>
            <a:endParaRPr lang="el-GR" sz="2400">
              <a:solidFill>
                <a:srgbClr val="0033CC"/>
              </a:solidFill>
            </a:endParaRPr>
          </a:p>
        </p:txBody>
      </p:sp>
      <p:sp>
        <p:nvSpPr>
          <p:cNvPr id="7175" name="Text Box 7"/>
          <p:cNvSpPr txBox="1">
            <a:spLocks noChangeArrowheads="1"/>
          </p:cNvSpPr>
          <p:nvPr/>
        </p:nvSpPr>
        <p:spPr bwMode="auto">
          <a:xfrm>
            <a:off x="395288" y="2189163"/>
            <a:ext cx="23764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800">
                <a:solidFill>
                  <a:schemeClr val="tx2"/>
                </a:solidFill>
              </a:rPr>
              <a:t>Mission:</a:t>
            </a:r>
            <a:endParaRPr lang="el-GR" sz="2800">
              <a:solidFill>
                <a:schemeClr val="tx2"/>
              </a:solidFill>
            </a:endParaRPr>
          </a:p>
        </p:txBody>
      </p:sp>
      <p:pic>
        <p:nvPicPr>
          <p:cNvPr id="7176" name="Picture 2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438" y="119063"/>
            <a:ext cx="79375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idx="4294967295"/>
          </p:nvPr>
        </p:nvSpPr>
        <p:spPr>
          <a:xfrm>
            <a:off x="-215900" y="-63500"/>
            <a:ext cx="9575800" cy="757238"/>
          </a:xfrm>
        </p:spPr>
        <p:txBody>
          <a:bodyPr/>
          <a:lstStyle/>
          <a:p>
            <a:pPr eaLnBrk="1" hangingPunct="1"/>
            <a:r>
              <a:rPr lang="en-US" sz="2800" smtClean="0">
                <a:solidFill>
                  <a:srgbClr val="FF0000"/>
                </a:solidFill>
              </a:rPr>
              <a:t>Mesoscopic simulations of polymer melt dynamics</a:t>
            </a:r>
            <a:endParaRPr lang="el-GR" sz="2800" smtClean="0">
              <a:solidFill>
                <a:srgbClr val="FF0000"/>
              </a:solidFill>
            </a:endParaRPr>
          </a:p>
        </p:txBody>
      </p:sp>
      <p:sp>
        <p:nvSpPr>
          <p:cNvPr id="55300" name="Rectangle 44"/>
          <p:cNvSpPr>
            <a:spLocks noChangeArrowheads="1"/>
          </p:cNvSpPr>
          <p:nvPr/>
        </p:nvSpPr>
        <p:spPr bwMode="auto">
          <a:xfrm>
            <a:off x="4633913" y="1266825"/>
            <a:ext cx="3994150" cy="59055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1800" b="1">
                <a:solidFill>
                  <a:schemeClr val="tx2"/>
                </a:solidFill>
                <a:cs typeface="Arial" panose="020B0604020202020204" pitchFamily="34" charset="0"/>
              </a:rPr>
              <a:t>Effect of entanglements  </a:t>
            </a:r>
            <a:br>
              <a:rPr lang="en-US" sz="1800" b="1">
                <a:solidFill>
                  <a:schemeClr val="tx2"/>
                </a:solidFill>
                <a:cs typeface="Arial" panose="020B0604020202020204" pitchFamily="34" charset="0"/>
              </a:rPr>
            </a:br>
            <a:r>
              <a:rPr lang="en-US" sz="1800" b="1">
                <a:solidFill>
                  <a:schemeClr val="tx2"/>
                </a:solidFill>
                <a:cs typeface="Arial" panose="020B0604020202020204" pitchFamily="34" charset="0"/>
              </a:rPr>
              <a:t>introduced by </a:t>
            </a:r>
            <a:r>
              <a:rPr lang="en-US" sz="1800" b="1">
                <a:solidFill>
                  <a:srgbClr val="008000"/>
                </a:solidFill>
                <a:cs typeface="Arial" panose="020B0604020202020204" pitchFamily="34" charset="0"/>
              </a:rPr>
              <a:t>slip-springs</a:t>
            </a:r>
            <a:r>
              <a:rPr lang="en-US" sz="1800" b="1">
                <a:solidFill>
                  <a:schemeClr val="tx2"/>
                </a:solidFill>
                <a:cs typeface="Arial" panose="020B0604020202020204" pitchFamily="34" charset="0"/>
              </a:rPr>
              <a:t>. </a:t>
            </a:r>
            <a:endParaRPr lang="el-GR" sz="1800" b="1">
              <a:solidFill>
                <a:schemeClr val="tx2"/>
              </a:solidFill>
              <a:cs typeface="Arial" panose="020B0604020202020204" pitchFamily="34" charset="0"/>
            </a:endParaRPr>
          </a:p>
        </p:txBody>
      </p:sp>
      <p:grpSp>
        <p:nvGrpSpPr>
          <p:cNvPr id="11" name="Group 155"/>
          <p:cNvGrpSpPr>
            <a:grpSpLocks/>
          </p:cNvGrpSpPr>
          <p:nvPr/>
        </p:nvGrpSpPr>
        <p:grpSpPr bwMode="auto">
          <a:xfrm>
            <a:off x="3194050" y="2282825"/>
            <a:ext cx="1654175" cy="1682750"/>
            <a:chOff x="3194590" y="2283096"/>
            <a:chExt cx="1653421" cy="1682708"/>
          </a:xfrm>
        </p:grpSpPr>
        <p:sp>
          <p:nvSpPr>
            <p:cNvPr id="154" name="Oval 153"/>
            <p:cNvSpPr/>
            <p:nvPr/>
          </p:nvSpPr>
          <p:spPr>
            <a:xfrm rot="18731842">
              <a:off x="2822129" y="2655557"/>
              <a:ext cx="1682708" cy="937785"/>
            </a:xfrm>
            <a:prstGeom prst="ellipse">
              <a:avLst/>
            </a:prstGeom>
            <a:solidFill>
              <a:srgbClr val="FFFF00">
                <a:alpha val="26000"/>
              </a:srgbClr>
            </a:solidFill>
            <a:ln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buFontTx/>
                <a:buChar char="•"/>
                <a:defRPr/>
              </a:pPr>
              <a:endParaRPr lang="en-US"/>
            </a:p>
          </p:txBody>
        </p:sp>
        <p:sp>
          <p:nvSpPr>
            <p:cNvPr id="155" name="Right Arrow 154"/>
            <p:cNvSpPr/>
            <p:nvPr/>
          </p:nvSpPr>
          <p:spPr>
            <a:xfrm rot="2037818">
              <a:off x="3975284" y="3413368"/>
              <a:ext cx="872727" cy="409565"/>
            </a:xfrm>
            <a:prstGeom prst="rightArrow">
              <a:avLst/>
            </a:prstGeom>
            <a:solidFill>
              <a:srgbClr val="FFFF00">
                <a:alpha val="63000"/>
              </a:srgbClr>
            </a:solidFill>
            <a:ln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buFontTx/>
                <a:buChar char="•"/>
                <a:defRPr/>
              </a:pPr>
              <a:endParaRPr lang="en-US" dirty="0"/>
            </a:p>
          </p:txBody>
        </p:sp>
      </p:grpSp>
      <p:sp>
        <p:nvSpPr>
          <p:cNvPr id="187" name="Rectangle 186"/>
          <p:cNvSpPr>
            <a:spLocks noChangeArrowheads="1"/>
          </p:cNvSpPr>
          <p:nvPr/>
        </p:nvSpPr>
        <p:spPr bwMode="auto">
          <a:xfrm>
            <a:off x="4411663" y="1993900"/>
            <a:ext cx="45720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en-US" sz="1800">
                <a:solidFill>
                  <a:schemeClr val="tx2"/>
                </a:solidFill>
                <a:cs typeface="Arial" panose="020B0604020202020204" pitchFamily="34" charset="0"/>
              </a:rPr>
              <a:t> A </a:t>
            </a:r>
            <a:r>
              <a:rPr lang="en-US" sz="1800">
                <a:solidFill>
                  <a:srgbClr val="008000"/>
                </a:solidFill>
                <a:cs typeface="Arial" panose="020B0604020202020204" pitchFamily="34" charset="0"/>
              </a:rPr>
              <a:t>slip-spring</a:t>
            </a:r>
            <a:r>
              <a:rPr lang="en-US" sz="1800">
                <a:solidFill>
                  <a:schemeClr val="tx2"/>
                </a:solidFill>
                <a:cs typeface="Arial" panose="020B0604020202020204" pitchFamily="34" charset="0"/>
              </a:rPr>
              <a:t> connects two internal nodal points of two different polymer chains.</a:t>
            </a:r>
            <a:endParaRPr lang="en-US" sz="1800" baseline="30000">
              <a:solidFill>
                <a:srgbClr val="008000"/>
              </a:solidFill>
              <a:cs typeface="Arial" panose="020B0604020202020204" pitchFamily="34" charset="0"/>
            </a:endParaRPr>
          </a:p>
          <a:p>
            <a:pPr eaLnBrk="1" hangingPunct="1">
              <a:spcBef>
                <a:spcPct val="50000"/>
              </a:spcBef>
            </a:pPr>
            <a:r>
              <a:rPr lang="en-US" sz="1800">
                <a:solidFill>
                  <a:schemeClr val="tx2"/>
                </a:solidFill>
                <a:cs typeface="Arial" panose="020B0604020202020204" pitchFamily="34" charset="0"/>
              </a:rPr>
              <a:t> Discrete hopping dynamics is used for the ends of </a:t>
            </a:r>
            <a:r>
              <a:rPr lang="en-US" sz="1800">
                <a:solidFill>
                  <a:srgbClr val="0033CC"/>
                </a:solidFill>
                <a:cs typeface="Arial" panose="020B0604020202020204" pitchFamily="34" charset="0"/>
              </a:rPr>
              <a:t>slip-springs</a:t>
            </a:r>
            <a:r>
              <a:rPr lang="en-US" sz="1800">
                <a:solidFill>
                  <a:schemeClr val="tx2"/>
                </a:solidFill>
                <a:cs typeface="Arial" panose="020B0604020202020204" pitchFamily="34" charset="0"/>
              </a:rPr>
              <a:t>.</a:t>
            </a:r>
            <a:endParaRPr lang="en-US" sz="1800" baseline="30000">
              <a:solidFill>
                <a:srgbClr val="008000"/>
              </a:solidFill>
              <a:cs typeface="Arial" panose="020B0604020202020204" pitchFamily="34" charset="0"/>
            </a:endParaRPr>
          </a:p>
          <a:p>
            <a:pPr eaLnBrk="1" hangingPunct="1">
              <a:spcBef>
                <a:spcPct val="50000"/>
              </a:spcBef>
              <a:buFontTx/>
              <a:buNone/>
            </a:pPr>
            <a:endParaRPr lang="en-US" sz="1800" baseline="30000">
              <a:solidFill>
                <a:srgbClr val="008000"/>
              </a:solidFill>
              <a:cs typeface="Arial" panose="020B0604020202020204" pitchFamily="34" charset="0"/>
            </a:endParaRPr>
          </a:p>
        </p:txBody>
      </p:sp>
      <p:grpSp>
        <p:nvGrpSpPr>
          <p:cNvPr id="50184" name="Group 8"/>
          <p:cNvGrpSpPr>
            <a:grpSpLocks/>
          </p:cNvGrpSpPr>
          <p:nvPr/>
        </p:nvGrpSpPr>
        <p:grpSpPr bwMode="auto">
          <a:xfrm>
            <a:off x="4079875" y="3133725"/>
            <a:ext cx="4424363" cy="3192463"/>
            <a:chOff x="2514" y="1731"/>
            <a:chExt cx="2787" cy="2011"/>
          </a:xfrm>
        </p:grpSpPr>
        <p:pic>
          <p:nvPicPr>
            <p:cNvPr id="16498" name="Picture 2" descr="File:Hookes-law-springs.png"/>
            <p:cNvPicPr>
              <a:picLocks noChangeAspect="1" noChangeArrowheads="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9621" t="9435" r="62720" b="54716"/>
            <a:stretch>
              <a:fillRect/>
            </a:stretch>
          </p:blipFill>
          <p:spPr bwMode="auto">
            <a:xfrm rot="-4076885">
              <a:off x="2908" y="2556"/>
              <a:ext cx="248"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99" name="Picture 2" descr="File:Hookes-law-springs.png"/>
            <p:cNvPicPr>
              <a:picLocks noChangeAspect="1" noChangeArrowheads="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9621" t="9435" r="62720" b="54716"/>
            <a:stretch>
              <a:fillRect/>
            </a:stretch>
          </p:blipFill>
          <p:spPr bwMode="auto">
            <a:xfrm rot="-4813844">
              <a:off x="4586" y="1932"/>
              <a:ext cx="248"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00" name="Picture 2" descr="File:Hookes-law-springs.png"/>
            <p:cNvPicPr>
              <a:picLocks noChangeAspect="1" noChangeArrowheads="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9621" t="9435" r="62720" b="54716"/>
            <a:stretch>
              <a:fillRect/>
            </a:stretch>
          </p:blipFill>
          <p:spPr bwMode="auto">
            <a:xfrm rot="-6360345">
              <a:off x="3300" y="3085"/>
              <a:ext cx="247"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01" name="Picture 2" descr="File:Hookes-law-springs.png"/>
            <p:cNvPicPr>
              <a:picLocks noChangeAspect="1" noChangeArrowheads="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9621" t="9435" r="62720" b="54716"/>
            <a:stretch>
              <a:fillRect/>
            </a:stretch>
          </p:blipFill>
          <p:spPr bwMode="auto">
            <a:xfrm rot="-9077859">
              <a:off x="5053" y="2578"/>
              <a:ext cx="248"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02" name="Group 13"/>
            <p:cNvGrpSpPr>
              <a:grpSpLocks/>
            </p:cNvGrpSpPr>
            <p:nvPr/>
          </p:nvGrpSpPr>
          <p:grpSpPr bwMode="auto">
            <a:xfrm>
              <a:off x="3241" y="2026"/>
              <a:ext cx="1871" cy="1467"/>
              <a:chOff x="3241" y="2026"/>
              <a:chExt cx="1871" cy="1467"/>
            </a:xfrm>
          </p:grpSpPr>
          <p:pic>
            <p:nvPicPr>
              <p:cNvPr id="166" name="Picture 2" descr="File:Hookes-law-springs.png"/>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blip>
              <a:srcRect l="19621" t="9434" r="62719" b="54717"/>
              <a:stretch>
                <a:fillRect/>
              </a:stretch>
            </p:blipFill>
            <p:spPr bwMode="auto">
              <a:xfrm rot="16786156">
                <a:off x="3946" y="3060"/>
                <a:ext cx="247" cy="523"/>
              </a:xfrm>
              <a:prstGeom prst="rect">
                <a:avLst/>
              </a:prstGeom>
              <a:noFill/>
            </p:spPr>
          </p:pic>
          <p:pic>
            <p:nvPicPr>
              <p:cNvPr id="167" name="Picture 4" descr="File:Hookes-law-springs.png"/>
              <p:cNvPicPr>
                <a:picLocks noChangeAspect="1" noChangeArrowheads="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blip>
              <a:srcRect l="77485" t="9804" r="6202" b="27451"/>
              <a:stretch>
                <a:fillRect/>
              </a:stretch>
            </p:blipFill>
            <p:spPr bwMode="auto">
              <a:xfrm rot="19753446">
                <a:off x="4029" y="2481"/>
                <a:ext cx="220" cy="881"/>
              </a:xfrm>
              <a:prstGeom prst="rect">
                <a:avLst/>
              </a:prstGeom>
              <a:noFill/>
            </p:spPr>
          </p:pic>
          <p:pic>
            <p:nvPicPr>
              <p:cNvPr id="168" name="Picture 2" descr="File:Hookes-law-springs.png"/>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blip>
              <a:srcRect l="19621" t="9434" r="62719" b="54717"/>
              <a:stretch>
                <a:fillRect/>
              </a:stretch>
            </p:blipFill>
            <p:spPr bwMode="auto">
              <a:xfrm rot="14815197">
                <a:off x="4589" y="2973"/>
                <a:ext cx="248" cy="523"/>
              </a:xfrm>
              <a:prstGeom prst="rect">
                <a:avLst/>
              </a:prstGeom>
              <a:noFill/>
            </p:spPr>
          </p:pic>
          <p:grpSp>
            <p:nvGrpSpPr>
              <p:cNvPr id="16520" name="Group 17"/>
              <p:cNvGrpSpPr>
                <a:grpSpLocks/>
              </p:cNvGrpSpPr>
              <p:nvPr/>
            </p:nvGrpSpPr>
            <p:grpSpPr bwMode="auto">
              <a:xfrm>
                <a:off x="3241" y="2026"/>
                <a:ext cx="1272" cy="981"/>
                <a:chOff x="3241" y="2037"/>
                <a:chExt cx="1272" cy="981"/>
              </a:xfrm>
            </p:grpSpPr>
            <p:pic>
              <p:nvPicPr>
                <p:cNvPr id="189" name="Picture 2" descr="File:Hookes-law-springs.png"/>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blip>
                <a:srcRect l="19621" t="9434" r="62719" b="54717"/>
                <a:stretch>
                  <a:fillRect/>
                </a:stretch>
              </p:blipFill>
              <p:spPr bwMode="auto">
                <a:xfrm rot="2981996">
                  <a:off x="3479" y="2442"/>
                  <a:ext cx="248" cy="523"/>
                </a:xfrm>
                <a:prstGeom prst="rect">
                  <a:avLst/>
                </a:prstGeom>
                <a:noFill/>
              </p:spPr>
            </p:pic>
            <p:sp>
              <p:nvSpPr>
                <p:cNvPr id="190" name="Oval 189"/>
                <p:cNvSpPr/>
                <p:nvPr/>
              </p:nvSpPr>
              <p:spPr>
                <a:xfrm>
                  <a:off x="3241" y="2798"/>
                  <a:ext cx="220" cy="220"/>
                </a:xfrm>
                <a:prstGeom prst="ellipse">
                  <a:avLst/>
                </a:prstGeom>
                <a:gradFill>
                  <a:gsLst>
                    <a:gs pos="0">
                      <a:schemeClr val="accent6">
                        <a:lumMod val="50000"/>
                      </a:schemeClr>
                    </a:gs>
                    <a:gs pos="30000">
                      <a:srgbClr val="D49E6C"/>
                    </a:gs>
                    <a:gs pos="70000">
                      <a:srgbClr val="A65528"/>
                    </a:gs>
                    <a:gs pos="100000">
                      <a:srgbClr val="66301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buFontTx/>
                    <a:buChar char="•"/>
                    <a:defRPr/>
                  </a:pPr>
                  <a:endParaRPr lang="en-US"/>
                </a:p>
              </p:txBody>
            </p:sp>
            <p:pic>
              <p:nvPicPr>
                <p:cNvPr id="191" name="Picture 2" descr="File:Hookes-law-springs.png"/>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blip>
                <a:srcRect l="19621" t="9434" r="62719" b="54717"/>
                <a:stretch>
                  <a:fillRect/>
                </a:stretch>
              </p:blipFill>
              <p:spPr bwMode="auto">
                <a:xfrm rot="3607223">
                  <a:off x="3984" y="2031"/>
                  <a:ext cx="247" cy="523"/>
                </a:xfrm>
                <a:prstGeom prst="rect">
                  <a:avLst/>
                </a:prstGeom>
                <a:noFill/>
              </p:spPr>
            </p:pic>
            <p:sp>
              <p:nvSpPr>
                <p:cNvPr id="192" name="Oval 191"/>
                <p:cNvSpPr/>
                <p:nvPr/>
              </p:nvSpPr>
              <p:spPr>
                <a:xfrm>
                  <a:off x="4287" y="2037"/>
                  <a:ext cx="226" cy="210"/>
                </a:xfrm>
                <a:prstGeom prst="ellipse">
                  <a:avLst/>
                </a:prstGeom>
                <a:gradFill>
                  <a:gsLst>
                    <a:gs pos="0">
                      <a:schemeClr val="accent6">
                        <a:lumMod val="50000"/>
                      </a:schemeClr>
                    </a:gs>
                    <a:gs pos="30000">
                      <a:srgbClr val="D49E6C"/>
                    </a:gs>
                    <a:gs pos="70000">
                      <a:srgbClr val="A65528"/>
                    </a:gs>
                    <a:gs pos="100000">
                      <a:srgbClr val="66301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buFontTx/>
                    <a:buChar char="•"/>
                    <a:defRPr/>
                  </a:pPr>
                  <a:endParaRPr lang="en-US"/>
                </a:p>
              </p:txBody>
            </p:sp>
            <p:sp>
              <p:nvSpPr>
                <p:cNvPr id="193" name="Oval 192"/>
                <p:cNvSpPr/>
                <p:nvPr/>
              </p:nvSpPr>
              <p:spPr>
                <a:xfrm>
                  <a:off x="3736" y="2357"/>
                  <a:ext cx="221" cy="221"/>
                </a:xfrm>
                <a:prstGeom prst="ellipse">
                  <a:avLst/>
                </a:prstGeom>
                <a:gradFill>
                  <a:gsLst>
                    <a:gs pos="0">
                      <a:schemeClr val="accent6">
                        <a:lumMod val="50000"/>
                      </a:schemeClr>
                    </a:gs>
                    <a:gs pos="30000">
                      <a:srgbClr val="D49E6C"/>
                    </a:gs>
                    <a:gs pos="70000">
                      <a:srgbClr val="A65528"/>
                    </a:gs>
                    <a:gs pos="100000">
                      <a:srgbClr val="66301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buFontTx/>
                    <a:buChar char="•"/>
                    <a:defRPr/>
                  </a:pPr>
                  <a:endParaRPr lang="en-US" dirty="0"/>
                </a:p>
              </p:txBody>
            </p:sp>
          </p:grpSp>
          <p:sp>
            <p:nvSpPr>
              <p:cNvPr id="170" name="Oval 169"/>
              <p:cNvSpPr/>
              <p:nvPr/>
            </p:nvSpPr>
            <p:spPr>
              <a:xfrm>
                <a:off x="4287" y="3238"/>
                <a:ext cx="220" cy="220"/>
              </a:xfrm>
              <a:prstGeom prst="ellipse">
                <a:avLst/>
              </a:prstGeom>
              <a:gradFill>
                <a:gsLst>
                  <a:gs pos="0">
                    <a:srgbClr val="DDEBCF"/>
                  </a:gs>
                  <a:gs pos="50000">
                    <a:srgbClr val="9CB86E"/>
                  </a:gs>
                  <a:gs pos="100000">
                    <a:srgbClr val="156B1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buFontTx/>
                  <a:buChar char="•"/>
                  <a:defRPr/>
                </a:pPr>
                <a:endParaRPr lang="en-US"/>
              </a:p>
            </p:txBody>
          </p:sp>
          <p:sp>
            <p:nvSpPr>
              <p:cNvPr id="178" name="Oval 177"/>
              <p:cNvSpPr/>
              <p:nvPr/>
            </p:nvSpPr>
            <p:spPr>
              <a:xfrm>
                <a:off x="4892" y="2990"/>
                <a:ext cx="220" cy="220"/>
              </a:xfrm>
              <a:prstGeom prst="ellipse">
                <a:avLst/>
              </a:prstGeom>
              <a:gradFill>
                <a:gsLst>
                  <a:gs pos="0">
                    <a:srgbClr val="DDEBCF"/>
                  </a:gs>
                  <a:gs pos="50000">
                    <a:srgbClr val="9CB86E"/>
                  </a:gs>
                  <a:gs pos="100000">
                    <a:srgbClr val="156B1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buFontTx/>
                  <a:buChar char="•"/>
                  <a:defRPr/>
                </a:pPr>
                <a:endParaRPr lang="en-US"/>
              </a:p>
            </p:txBody>
          </p:sp>
          <p:sp>
            <p:nvSpPr>
              <p:cNvPr id="188" name="Oval 187"/>
              <p:cNvSpPr/>
              <p:nvPr/>
            </p:nvSpPr>
            <p:spPr>
              <a:xfrm>
                <a:off x="3626" y="3128"/>
                <a:ext cx="220" cy="220"/>
              </a:xfrm>
              <a:prstGeom prst="ellipse">
                <a:avLst/>
              </a:prstGeom>
              <a:gradFill>
                <a:gsLst>
                  <a:gs pos="0">
                    <a:srgbClr val="DDEBCF"/>
                  </a:gs>
                  <a:gs pos="50000">
                    <a:srgbClr val="9CB86E"/>
                  </a:gs>
                  <a:gs pos="100000">
                    <a:srgbClr val="156B1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buFontTx/>
                  <a:buChar char="•"/>
                  <a:defRPr/>
                </a:pPr>
                <a:endParaRPr lang="en-US"/>
              </a:p>
            </p:txBody>
          </p:sp>
        </p:grpSp>
        <p:graphicFrame>
          <p:nvGraphicFramePr>
            <p:cNvPr id="16503" name="Object 2"/>
            <p:cNvGraphicFramePr>
              <a:graphicFrameLocks noChangeAspect="1"/>
            </p:cNvGraphicFramePr>
            <p:nvPr/>
          </p:nvGraphicFramePr>
          <p:xfrm>
            <a:off x="3599" y="2110"/>
            <a:ext cx="220" cy="305"/>
          </p:xfrm>
          <a:graphic>
            <a:graphicData uri="http://schemas.openxmlformats.org/presentationml/2006/ole">
              <mc:AlternateContent xmlns:mc="http://schemas.openxmlformats.org/markup-compatibility/2006">
                <mc:Choice xmlns:v="urn:schemas-microsoft-com:vml" Requires="v">
                  <p:oleObj spid="_x0000_s16721" name="Equation" r:id="rId5" imgW="165028" imgH="228501" progId="Equation.DSMT4">
                    <p:embed/>
                  </p:oleObj>
                </mc:Choice>
                <mc:Fallback>
                  <p:oleObj name="Equation" r:id="rId5" imgW="165028" imgH="228501"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9" y="2110"/>
                          <a:ext cx="220"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504" name="Object 3"/>
            <p:cNvGraphicFramePr>
              <a:graphicFrameLocks noChangeAspect="1"/>
            </p:cNvGraphicFramePr>
            <p:nvPr/>
          </p:nvGraphicFramePr>
          <p:xfrm>
            <a:off x="4340" y="1731"/>
            <a:ext cx="237" cy="305"/>
          </p:xfrm>
          <a:graphic>
            <a:graphicData uri="http://schemas.openxmlformats.org/presentationml/2006/ole">
              <mc:AlternateContent xmlns:mc="http://schemas.openxmlformats.org/markup-compatibility/2006">
                <mc:Choice xmlns:v="urn:schemas-microsoft-com:vml" Requires="v">
                  <p:oleObj spid="_x0000_s16722" name="Equation" r:id="rId7" imgW="177646" imgH="228402" progId="Equation.DSMT4">
                    <p:embed/>
                  </p:oleObj>
                </mc:Choice>
                <mc:Fallback>
                  <p:oleObj name="Equation" r:id="rId7" imgW="177646" imgH="228402"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0" y="1731"/>
                          <a:ext cx="237"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505" name="Object 4"/>
            <p:cNvGraphicFramePr>
              <a:graphicFrameLocks noChangeAspect="1"/>
            </p:cNvGraphicFramePr>
            <p:nvPr/>
          </p:nvGraphicFramePr>
          <p:xfrm>
            <a:off x="3104" y="2495"/>
            <a:ext cx="236" cy="305"/>
          </p:xfrm>
          <a:graphic>
            <a:graphicData uri="http://schemas.openxmlformats.org/presentationml/2006/ole">
              <mc:AlternateContent xmlns:mc="http://schemas.openxmlformats.org/markup-compatibility/2006">
                <mc:Choice xmlns:v="urn:schemas-microsoft-com:vml" Requires="v">
                  <p:oleObj spid="_x0000_s16723" name="Equation" r:id="rId9" imgW="177646" imgH="228402" progId="Equation.DSMT4">
                    <p:embed/>
                  </p:oleObj>
                </mc:Choice>
                <mc:Fallback>
                  <p:oleObj name="Equation" r:id="rId9" imgW="177646" imgH="228402" progId="Equation.DSMT4">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4" y="2495"/>
                          <a:ext cx="236"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506" name="Object 15"/>
            <p:cNvGraphicFramePr>
              <a:graphicFrameLocks noChangeAspect="1"/>
            </p:cNvGraphicFramePr>
            <p:nvPr/>
          </p:nvGraphicFramePr>
          <p:xfrm>
            <a:off x="3599" y="3320"/>
            <a:ext cx="219" cy="305"/>
          </p:xfrm>
          <a:graphic>
            <a:graphicData uri="http://schemas.openxmlformats.org/presentationml/2006/ole">
              <mc:AlternateContent xmlns:mc="http://schemas.openxmlformats.org/markup-compatibility/2006">
                <mc:Choice xmlns:v="urn:schemas-microsoft-com:vml" Requires="v">
                  <p:oleObj spid="_x0000_s16724" name="Equation" r:id="rId11" imgW="165028" imgH="228501" progId="Equation.DSMT4">
                    <p:embed/>
                  </p:oleObj>
                </mc:Choice>
                <mc:Fallback>
                  <p:oleObj name="Equation" r:id="rId11" imgW="165028" imgH="228501" progId="Equation.DSMT4">
                    <p:embed/>
                    <p:pic>
                      <p:nvPicPr>
                        <p:cNvPr id="0"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99" y="3320"/>
                          <a:ext cx="219"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507" name="Object 16"/>
            <p:cNvGraphicFramePr>
              <a:graphicFrameLocks noChangeAspect="1"/>
            </p:cNvGraphicFramePr>
            <p:nvPr/>
          </p:nvGraphicFramePr>
          <p:xfrm>
            <a:off x="4350" y="3430"/>
            <a:ext cx="202" cy="305"/>
          </p:xfrm>
          <a:graphic>
            <a:graphicData uri="http://schemas.openxmlformats.org/presentationml/2006/ole">
              <mc:AlternateContent xmlns:mc="http://schemas.openxmlformats.org/markup-compatibility/2006">
                <mc:Choice xmlns:v="urn:schemas-microsoft-com:vml" Requires="v">
                  <p:oleObj spid="_x0000_s16725" name="Equation" r:id="rId13" imgW="152334" imgH="228501" progId="Equation.DSMT4">
                    <p:embed/>
                  </p:oleObj>
                </mc:Choice>
                <mc:Fallback>
                  <p:oleObj name="Equation" r:id="rId13" imgW="152334" imgH="228501" progId="Equation.DSMT4">
                    <p:embed/>
                    <p:pic>
                      <p:nvPicPr>
                        <p:cNvPr id="0" name="Object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50" y="3430"/>
                          <a:ext cx="202"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508" name="Object 7"/>
            <p:cNvGraphicFramePr>
              <a:graphicFrameLocks noChangeAspect="1"/>
            </p:cNvGraphicFramePr>
            <p:nvPr/>
          </p:nvGraphicFramePr>
          <p:xfrm>
            <a:off x="4926" y="3210"/>
            <a:ext cx="219" cy="305"/>
          </p:xfrm>
          <a:graphic>
            <a:graphicData uri="http://schemas.openxmlformats.org/presentationml/2006/ole">
              <mc:AlternateContent xmlns:mc="http://schemas.openxmlformats.org/markup-compatibility/2006">
                <mc:Choice xmlns:v="urn:schemas-microsoft-com:vml" Requires="v">
                  <p:oleObj spid="_x0000_s16726" name="Equation" r:id="rId15" imgW="165028" imgH="228501" progId="Equation.DSMT4">
                    <p:embed/>
                  </p:oleObj>
                </mc:Choice>
                <mc:Fallback>
                  <p:oleObj name="Equation" r:id="rId15" imgW="165028" imgH="228501" progId="Equation.DSMT4">
                    <p:embed/>
                    <p:pic>
                      <p:nvPicPr>
                        <p:cNvPr id="0"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26" y="3210"/>
                          <a:ext cx="219"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509" name="Object 8"/>
            <p:cNvGraphicFramePr>
              <a:graphicFrameLocks noChangeAspect="1"/>
            </p:cNvGraphicFramePr>
            <p:nvPr/>
          </p:nvGraphicFramePr>
          <p:xfrm>
            <a:off x="4837" y="2679"/>
            <a:ext cx="338" cy="176"/>
          </p:xfrm>
          <a:graphic>
            <a:graphicData uri="http://schemas.openxmlformats.org/presentationml/2006/ole">
              <mc:AlternateContent xmlns:mc="http://schemas.openxmlformats.org/markup-compatibility/2006">
                <mc:Choice xmlns:v="urn:schemas-microsoft-com:vml" Requires="v">
                  <p:oleObj spid="_x0000_s16727" name="Equation" r:id="rId17" imgW="342603" imgH="177646" progId="Equation.DSMT4">
                    <p:embed/>
                  </p:oleObj>
                </mc:Choice>
                <mc:Fallback>
                  <p:oleObj name="Equation" r:id="rId17" imgW="342603" imgH="177646" progId="Equation.DSMT4">
                    <p:embed/>
                    <p:pic>
                      <p:nvPicPr>
                        <p:cNvPr id="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37" y="2679"/>
                          <a:ext cx="33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510" name="Object 19"/>
            <p:cNvGraphicFramePr>
              <a:graphicFrameLocks noChangeAspect="1"/>
            </p:cNvGraphicFramePr>
            <p:nvPr/>
          </p:nvGraphicFramePr>
          <p:xfrm>
            <a:off x="2853" y="3375"/>
            <a:ext cx="313" cy="176"/>
          </p:xfrm>
          <a:graphic>
            <a:graphicData uri="http://schemas.openxmlformats.org/presentationml/2006/ole">
              <mc:AlternateContent xmlns:mc="http://schemas.openxmlformats.org/markup-compatibility/2006">
                <mc:Choice xmlns:v="urn:schemas-microsoft-com:vml" Requires="v">
                  <p:oleObj spid="_x0000_s16728" name="Equation" r:id="rId19" imgW="317087" imgH="177569" progId="Equation.DSMT4">
                    <p:embed/>
                  </p:oleObj>
                </mc:Choice>
                <mc:Fallback>
                  <p:oleObj name="Equation" r:id="rId19" imgW="317087" imgH="177569" progId="Equation.DSMT4">
                    <p:embed/>
                    <p:pic>
                      <p:nvPicPr>
                        <p:cNvPr id="0" name="Object 1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53" y="3375"/>
                          <a:ext cx="313"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511" name="Object 20"/>
            <p:cNvGraphicFramePr>
              <a:graphicFrameLocks noChangeAspect="1"/>
            </p:cNvGraphicFramePr>
            <p:nvPr/>
          </p:nvGraphicFramePr>
          <p:xfrm>
            <a:off x="4882" y="2040"/>
            <a:ext cx="314" cy="176"/>
          </p:xfrm>
          <a:graphic>
            <a:graphicData uri="http://schemas.openxmlformats.org/presentationml/2006/ole">
              <mc:AlternateContent xmlns:mc="http://schemas.openxmlformats.org/markup-compatibility/2006">
                <mc:Choice xmlns:v="urn:schemas-microsoft-com:vml" Requires="v">
                  <p:oleObj spid="_x0000_s16729" name="Equation" r:id="rId21" imgW="317087" imgH="177569" progId="Equation.DSMT4">
                    <p:embed/>
                  </p:oleObj>
                </mc:Choice>
                <mc:Fallback>
                  <p:oleObj name="Equation" r:id="rId21" imgW="317087" imgH="177569" progId="Equation.DSMT4">
                    <p:embed/>
                    <p:pic>
                      <p:nvPicPr>
                        <p:cNvPr id="0" name="Object 2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82" y="2040"/>
                          <a:ext cx="31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512" name="Object 21"/>
            <p:cNvGraphicFramePr>
              <a:graphicFrameLocks noChangeAspect="1"/>
            </p:cNvGraphicFramePr>
            <p:nvPr/>
          </p:nvGraphicFramePr>
          <p:xfrm>
            <a:off x="2514" y="2539"/>
            <a:ext cx="339" cy="176"/>
          </p:xfrm>
          <a:graphic>
            <a:graphicData uri="http://schemas.openxmlformats.org/presentationml/2006/ole">
              <mc:AlternateContent xmlns:mc="http://schemas.openxmlformats.org/markup-compatibility/2006">
                <mc:Choice xmlns:v="urn:schemas-microsoft-com:vml" Requires="v">
                  <p:oleObj spid="_x0000_s16730" name="Equation" r:id="rId23" imgW="342603" imgH="177646" progId="Equation.DSMT4">
                    <p:embed/>
                  </p:oleObj>
                </mc:Choice>
                <mc:Fallback>
                  <p:oleObj name="Equation" r:id="rId23" imgW="342603" imgH="177646" progId="Equation.DSMT4">
                    <p:embed/>
                    <p:pic>
                      <p:nvPicPr>
                        <p:cNvPr id="0" name="Object 2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4" y="2539"/>
                          <a:ext cx="339"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2" name="Arc 161"/>
            <p:cNvSpPr/>
            <p:nvPr/>
          </p:nvSpPr>
          <p:spPr>
            <a:xfrm rot="6214768">
              <a:off x="3837" y="1812"/>
              <a:ext cx="644" cy="722"/>
            </a:xfrm>
            <a:prstGeom prst="arc">
              <a:avLst>
                <a:gd name="adj1" fmla="val 5322167"/>
                <a:gd name="adj2" fmla="val 11716236"/>
              </a:avLst>
            </a:prstGeom>
            <a:ln w="19050">
              <a:solidFill>
                <a:schemeClr val="accent6">
                  <a:lumMod val="50000"/>
                </a:schemeClr>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50000"/>
                </a:spcBef>
                <a:buFontTx/>
                <a:buChar char="•"/>
                <a:defRPr/>
              </a:pPr>
              <a:endParaRPr lang="en-US"/>
            </a:p>
          </p:txBody>
        </p:sp>
        <p:sp>
          <p:nvSpPr>
            <p:cNvPr id="163" name="Arc 162"/>
            <p:cNvSpPr/>
            <p:nvPr/>
          </p:nvSpPr>
          <p:spPr>
            <a:xfrm rot="6214768">
              <a:off x="3146" y="2232"/>
              <a:ext cx="555" cy="528"/>
            </a:xfrm>
            <a:prstGeom prst="arc">
              <a:avLst>
                <a:gd name="adj1" fmla="val 4164613"/>
                <a:gd name="adj2" fmla="val 11716236"/>
              </a:avLst>
            </a:prstGeom>
            <a:ln w="19050">
              <a:solidFill>
                <a:schemeClr val="accent6">
                  <a:lumMod val="50000"/>
                </a:schemeClr>
              </a:solidFill>
              <a:headEnd type="stealth" w="lg" len="lg"/>
              <a:tailEnd type="none" w="lg"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50000"/>
                </a:spcBef>
                <a:buFontTx/>
                <a:buChar char="•"/>
                <a:defRPr/>
              </a:pPr>
              <a:endParaRPr lang="en-US"/>
            </a:p>
          </p:txBody>
        </p:sp>
        <p:sp>
          <p:nvSpPr>
            <p:cNvPr id="164" name="Arc 163"/>
            <p:cNvSpPr/>
            <p:nvPr/>
          </p:nvSpPr>
          <p:spPr>
            <a:xfrm rot="6214768">
              <a:off x="4486" y="3238"/>
              <a:ext cx="462" cy="442"/>
            </a:xfrm>
            <a:prstGeom prst="arc">
              <a:avLst>
                <a:gd name="adj1" fmla="val 15602547"/>
                <a:gd name="adj2" fmla="val 1360147"/>
              </a:avLst>
            </a:prstGeom>
            <a:ln w="19050">
              <a:solidFill>
                <a:srgbClr val="007E39"/>
              </a:solidFill>
              <a:headEnd type="stealth" w="lg" len="lg"/>
              <a:tailEnd type="none" w="lg"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50000"/>
                </a:spcBef>
                <a:buFontTx/>
                <a:buChar char="•"/>
                <a:defRPr/>
              </a:pPr>
              <a:endParaRPr lang="en-US"/>
            </a:p>
          </p:txBody>
        </p:sp>
        <p:sp>
          <p:nvSpPr>
            <p:cNvPr id="165" name="Arc 164"/>
            <p:cNvSpPr/>
            <p:nvPr/>
          </p:nvSpPr>
          <p:spPr>
            <a:xfrm rot="6214768">
              <a:off x="3815" y="3165"/>
              <a:ext cx="551" cy="603"/>
            </a:xfrm>
            <a:prstGeom prst="arc">
              <a:avLst>
                <a:gd name="adj1" fmla="val 17709105"/>
                <a:gd name="adj2" fmla="val 2957707"/>
              </a:avLst>
            </a:prstGeom>
            <a:ln w="19050">
              <a:solidFill>
                <a:srgbClr val="007E39"/>
              </a:solidFill>
              <a:headEnd type="none" w="lg" len="lg"/>
              <a:tailEnd type="stealth" w="lg"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50000"/>
                </a:spcBef>
                <a:buFontTx/>
                <a:buChar char="•"/>
                <a:defRPr/>
              </a:pPr>
              <a:endParaRPr lang="en-US"/>
            </a:p>
          </p:txBody>
        </p:sp>
      </p:grpSp>
      <p:grpSp>
        <p:nvGrpSpPr>
          <p:cNvPr id="16391" name="Group 42"/>
          <p:cNvGrpSpPr>
            <a:grpSpLocks/>
          </p:cNvGrpSpPr>
          <p:nvPr/>
        </p:nvGrpSpPr>
        <p:grpSpPr bwMode="auto">
          <a:xfrm>
            <a:off x="260350" y="1241425"/>
            <a:ext cx="4637088" cy="4821238"/>
            <a:chOff x="136" y="499"/>
            <a:chExt cx="2921" cy="3037"/>
          </a:xfrm>
        </p:grpSpPr>
        <p:grpSp>
          <p:nvGrpSpPr>
            <p:cNvPr id="16394" name="Group 51"/>
            <p:cNvGrpSpPr>
              <a:grpSpLocks/>
            </p:cNvGrpSpPr>
            <p:nvPr/>
          </p:nvGrpSpPr>
          <p:grpSpPr bwMode="auto">
            <a:xfrm>
              <a:off x="147" y="1273"/>
              <a:ext cx="2910" cy="2263"/>
              <a:chOff x="2189" y="2296"/>
              <a:chExt cx="2001" cy="1556"/>
            </a:xfrm>
          </p:grpSpPr>
          <p:grpSp>
            <p:nvGrpSpPr>
              <p:cNvPr id="16407" name="Group 52"/>
              <p:cNvGrpSpPr>
                <a:grpSpLocks/>
              </p:cNvGrpSpPr>
              <p:nvPr/>
            </p:nvGrpSpPr>
            <p:grpSpPr bwMode="auto">
              <a:xfrm>
                <a:off x="2624" y="2719"/>
                <a:ext cx="1293" cy="478"/>
                <a:chOff x="2624" y="2719"/>
                <a:chExt cx="1293" cy="478"/>
              </a:xfrm>
            </p:grpSpPr>
            <p:grpSp>
              <p:nvGrpSpPr>
                <p:cNvPr id="16489" name="Group 53"/>
                <p:cNvGrpSpPr>
                  <a:grpSpLocks/>
                </p:cNvGrpSpPr>
                <p:nvPr/>
              </p:nvGrpSpPr>
              <p:grpSpPr bwMode="auto">
                <a:xfrm rot="-2231132">
                  <a:off x="2624" y="2874"/>
                  <a:ext cx="79" cy="323"/>
                  <a:chOff x="1223" y="2906"/>
                  <a:chExt cx="88" cy="422"/>
                </a:xfrm>
              </p:grpSpPr>
              <p:sp>
                <p:nvSpPr>
                  <p:cNvPr id="16495" name="Oval 54"/>
                  <p:cNvSpPr>
                    <a:spLocks noChangeArrowheads="1"/>
                  </p:cNvSpPr>
                  <p:nvPr/>
                </p:nvSpPr>
                <p:spPr bwMode="auto">
                  <a:xfrm>
                    <a:off x="1255" y="3226"/>
                    <a:ext cx="56" cy="102"/>
                  </a:xfrm>
                  <a:prstGeom prst="ellipse">
                    <a:avLst/>
                  </a:prstGeom>
                  <a:noFill/>
                  <a:ln w="19050" algn="ctr">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96" name="Freeform 55"/>
                  <p:cNvSpPr>
                    <a:spLocks/>
                  </p:cNvSpPr>
                  <p:nvPr/>
                </p:nvSpPr>
                <p:spPr bwMode="auto">
                  <a:xfrm>
                    <a:off x="1235" y="3002"/>
                    <a:ext cx="76" cy="218"/>
                  </a:xfrm>
                  <a:custGeom>
                    <a:avLst/>
                    <a:gdLst>
                      <a:gd name="T0" fmla="*/ 0 w 89"/>
                      <a:gd name="T1" fmla="*/ 0 h 557"/>
                      <a:gd name="T2" fmla="*/ 3 w 89"/>
                      <a:gd name="T3" fmla="*/ 0 h 557"/>
                      <a:gd name="T4" fmla="*/ 3 w 89"/>
                      <a:gd name="T5" fmla="*/ 0 h 557"/>
                      <a:gd name="T6" fmla="*/ 3 w 89"/>
                      <a:gd name="T7" fmla="*/ 0 h 557"/>
                      <a:gd name="T8" fmla="*/ 3 w 89"/>
                      <a:gd name="T9" fmla="*/ 0 h 557"/>
                      <a:gd name="T10" fmla="*/ 3 w 89"/>
                      <a:gd name="T11" fmla="*/ 0 h 557"/>
                      <a:gd name="T12" fmla="*/ 3 w 89"/>
                      <a:gd name="T13" fmla="*/ 0 h 557"/>
                      <a:gd name="T14" fmla="*/ 3 w 89"/>
                      <a:gd name="T15" fmla="*/ 0 h 557"/>
                      <a:gd name="T16" fmla="*/ 3 w 89"/>
                      <a:gd name="T17" fmla="*/ 0 h 557"/>
                      <a:gd name="T18" fmla="*/ 3 w 89"/>
                      <a:gd name="T19" fmla="*/ 0 h 557"/>
                      <a:gd name="T20" fmla="*/ 3 w 89"/>
                      <a:gd name="T21" fmla="*/ 0 h 557"/>
                      <a:gd name="T22" fmla="*/ 3 w 89"/>
                      <a:gd name="T23" fmla="*/ 0 h 557"/>
                      <a:gd name="T24" fmla="*/ 3 w 89"/>
                      <a:gd name="T25" fmla="*/ 0 h 5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557"/>
                      <a:gd name="T41" fmla="*/ 89 w 89"/>
                      <a:gd name="T42" fmla="*/ 557 h 5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557">
                        <a:moveTo>
                          <a:pt x="0" y="0"/>
                        </a:moveTo>
                        <a:lnTo>
                          <a:pt x="70" y="64"/>
                        </a:lnTo>
                        <a:lnTo>
                          <a:pt x="6" y="96"/>
                        </a:lnTo>
                        <a:lnTo>
                          <a:pt x="64" y="141"/>
                        </a:lnTo>
                        <a:lnTo>
                          <a:pt x="12" y="186"/>
                        </a:lnTo>
                        <a:lnTo>
                          <a:pt x="76" y="237"/>
                        </a:lnTo>
                        <a:lnTo>
                          <a:pt x="32" y="282"/>
                        </a:lnTo>
                        <a:lnTo>
                          <a:pt x="83" y="333"/>
                        </a:lnTo>
                        <a:lnTo>
                          <a:pt x="38" y="378"/>
                        </a:lnTo>
                        <a:lnTo>
                          <a:pt x="76" y="423"/>
                        </a:lnTo>
                        <a:lnTo>
                          <a:pt x="38" y="461"/>
                        </a:lnTo>
                        <a:lnTo>
                          <a:pt x="89" y="512"/>
                        </a:lnTo>
                        <a:lnTo>
                          <a:pt x="44" y="557"/>
                        </a:lnTo>
                      </a:path>
                    </a:pathLst>
                  </a:custGeom>
                  <a:noFill/>
                  <a:ln w="19050">
                    <a:solidFill>
                      <a:srgbClr val="008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6497" name="Oval 56"/>
                  <p:cNvSpPr>
                    <a:spLocks noChangeArrowheads="1"/>
                  </p:cNvSpPr>
                  <p:nvPr/>
                </p:nvSpPr>
                <p:spPr bwMode="auto">
                  <a:xfrm>
                    <a:off x="1223" y="2906"/>
                    <a:ext cx="56" cy="102"/>
                  </a:xfrm>
                  <a:prstGeom prst="ellipse">
                    <a:avLst/>
                  </a:prstGeom>
                  <a:noFill/>
                  <a:ln w="19050" algn="ctr">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grpSp>
            <p:grpSp>
              <p:nvGrpSpPr>
                <p:cNvPr id="16490" name="Group 57"/>
                <p:cNvGrpSpPr>
                  <a:grpSpLocks/>
                </p:cNvGrpSpPr>
                <p:nvPr/>
              </p:nvGrpSpPr>
              <p:grpSpPr bwMode="auto">
                <a:xfrm rot="-7600116">
                  <a:off x="3658" y="2556"/>
                  <a:ext cx="95" cy="422"/>
                  <a:chOff x="1312" y="3002"/>
                  <a:chExt cx="95" cy="422"/>
                </a:xfrm>
              </p:grpSpPr>
              <p:sp>
                <p:nvSpPr>
                  <p:cNvPr id="16491" name="Freeform 58"/>
                  <p:cNvSpPr>
                    <a:spLocks/>
                  </p:cNvSpPr>
                  <p:nvPr/>
                </p:nvSpPr>
                <p:spPr bwMode="auto">
                  <a:xfrm>
                    <a:off x="1331" y="3098"/>
                    <a:ext cx="76" cy="218"/>
                  </a:xfrm>
                  <a:custGeom>
                    <a:avLst/>
                    <a:gdLst>
                      <a:gd name="T0" fmla="*/ 0 w 89"/>
                      <a:gd name="T1" fmla="*/ 0 h 557"/>
                      <a:gd name="T2" fmla="*/ 3 w 89"/>
                      <a:gd name="T3" fmla="*/ 0 h 557"/>
                      <a:gd name="T4" fmla="*/ 3 w 89"/>
                      <a:gd name="T5" fmla="*/ 0 h 557"/>
                      <a:gd name="T6" fmla="*/ 3 w 89"/>
                      <a:gd name="T7" fmla="*/ 0 h 557"/>
                      <a:gd name="T8" fmla="*/ 3 w 89"/>
                      <a:gd name="T9" fmla="*/ 0 h 557"/>
                      <a:gd name="T10" fmla="*/ 3 w 89"/>
                      <a:gd name="T11" fmla="*/ 0 h 557"/>
                      <a:gd name="T12" fmla="*/ 3 w 89"/>
                      <a:gd name="T13" fmla="*/ 0 h 557"/>
                      <a:gd name="T14" fmla="*/ 3 w 89"/>
                      <a:gd name="T15" fmla="*/ 0 h 557"/>
                      <a:gd name="T16" fmla="*/ 3 w 89"/>
                      <a:gd name="T17" fmla="*/ 0 h 557"/>
                      <a:gd name="T18" fmla="*/ 3 w 89"/>
                      <a:gd name="T19" fmla="*/ 0 h 557"/>
                      <a:gd name="T20" fmla="*/ 3 w 89"/>
                      <a:gd name="T21" fmla="*/ 0 h 557"/>
                      <a:gd name="T22" fmla="*/ 3 w 89"/>
                      <a:gd name="T23" fmla="*/ 0 h 557"/>
                      <a:gd name="T24" fmla="*/ 3 w 89"/>
                      <a:gd name="T25" fmla="*/ 0 h 5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557"/>
                      <a:gd name="T41" fmla="*/ 89 w 89"/>
                      <a:gd name="T42" fmla="*/ 557 h 5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557">
                        <a:moveTo>
                          <a:pt x="0" y="0"/>
                        </a:moveTo>
                        <a:lnTo>
                          <a:pt x="70" y="64"/>
                        </a:lnTo>
                        <a:lnTo>
                          <a:pt x="6" y="96"/>
                        </a:lnTo>
                        <a:lnTo>
                          <a:pt x="64" y="141"/>
                        </a:lnTo>
                        <a:lnTo>
                          <a:pt x="12" y="186"/>
                        </a:lnTo>
                        <a:lnTo>
                          <a:pt x="76" y="237"/>
                        </a:lnTo>
                        <a:lnTo>
                          <a:pt x="32" y="282"/>
                        </a:lnTo>
                        <a:lnTo>
                          <a:pt x="83" y="333"/>
                        </a:lnTo>
                        <a:lnTo>
                          <a:pt x="38" y="378"/>
                        </a:lnTo>
                        <a:lnTo>
                          <a:pt x="76" y="423"/>
                        </a:lnTo>
                        <a:lnTo>
                          <a:pt x="38" y="461"/>
                        </a:lnTo>
                        <a:lnTo>
                          <a:pt x="89" y="512"/>
                        </a:lnTo>
                        <a:lnTo>
                          <a:pt x="44" y="557"/>
                        </a:lnTo>
                      </a:path>
                    </a:pathLst>
                  </a:custGeom>
                  <a:noFill/>
                  <a:ln w="19050">
                    <a:solidFill>
                      <a:srgbClr val="008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grpSp>
                <p:nvGrpSpPr>
                  <p:cNvPr id="16492" name="Group 59"/>
                  <p:cNvGrpSpPr>
                    <a:grpSpLocks/>
                  </p:cNvGrpSpPr>
                  <p:nvPr/>
                </p:nvGrpSpPr>
                <p:grpSpPr bwMode="auto">
                  <a:xfrm>
                    <a:off x="1312" y="3002"/>
                    <a:ext cx="95" cy="422"/>
                    <a:chOff x="1312" y="3002"/>
                    <a:chExt cx="95" cy="422"/>
                  </a:xfrm>
                </p:grpSpPr>
                <p:sp>
                  <p:nvSpPr>
                    <p:cNvPr id="16493" name="Oval 60"/>
                    <p:cNvSpPr>
                      <a:spLocks noChangeArrowheads="1"/>
                    </p:cNvSpPr>
                    <p:nvPr/>
                  </p:nvSpPr>
                  <p:spPr bwMode="auto">
                    <a:xfrm>
                      <a:off x="1351" y="3322"/>
                      <a:ext cx="56" cy="102"/>
                    </a:xfrm>
                    <a:prstGeom prst="ellipse">
                      <a:avLst/>
                    </a:prstGeom>
                    <a:noFill/>
                    <a:ln w="19050" algn="ctr">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94" name="Oval 61"/>
                    <p:cNvSpPr>
                      <a:spLocks noChangeArrowheads="1"/>
                    </p:cNvSpPr>
                    <p:nvPr/>
                  </p:nvSpPr>
                  <p:spPr bwMode="auto">
                    <a:xfrm>
                      <a:off x="1312" y="3002"/>
                      <a:ext cx="56" cy="102"/>
                    </a:xfrm>
                    <a:prstGeom prst="ellipse">
                      <a:avLst/>
                    </a:prstGeom>
                    <a:noFill/>
                    <a:ln w="19050" algn="ctr">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grpSp>
            </p:grpSp>
          </p:grpSp>
          <p:grpSp>
            <p:nvGrpSpPr>
              <p:cNvPr id="16408" name="Group 62"/>
              <p:cNvGrpSpPr>
                <a:grpSpLocks/>
              </p:cNvGrpSpPr>
              <p:nvPr/>
            </p:nvGrpSpPr>
            <p:grpSpPr bwMode="auto">
              <a:xfrm>
                <a:off x="2189" y="2296"/>
                <a:ext cx="2001" cy="1556"/>
                <a:chOff x="2210" y="2303"/>
                <a:chExt cx="2001" cy="1556"/>
              </a:xfrm>
            </p:grpSpPr>
            <p:sp>
              <p:nvSpPr>
                <p:cNvPr id="16447" name="Oval 63"/>
                <p:cNvSpPr>
                  <a:spLocks noChangeArrowheads="1"/>
                </p:cNvSpPr>
                <p:nvPr/>
              </p:nvSpPr>
              <p:spPr bwMode="auto">
                <a:xfrm>
                  <a:off x="3445" y="2756"/>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48" name="Oval 64"/>
                <p:cNvSpPr>
                  <a:spLocks noChangeArrowheads="1"/>
                </p:cNvSpPr>
                <p:nvPr/>
              </p:nvSpPr>
              <p:spPr bwMode="auto">
                <a:xfrm>
                  <a:off x="3118" y="2603"/>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49" name="Oval 65"/>
                <p:cNvSpPr>
                  <a:spLocks noChangeArrowheads="1"/>
                </p:cNvSpPr>
                <p:nvPr/>
              </p:nvSpPr>
              <p:spPr bwMode="auto">
                <a:xfrm>
                  <a:off x="3566" y="2904"/>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50" name="Oval 66"/>
                <p:cNvSpPr>
                  <a:spLocks noChangeArrowheads="1"/>
                </p:cNvSpPr>
                <p:nvPr/>
              </p:nvSpPr>
              <p:spPr bwMode="auto">
                <a:xfrm>
                  <a:off x="3502" y="3083"/>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51" name="Oval 67"/>
                <p:cNvSpPr>
                  <a:spLocks noChangeArrowheads="1"/>
                </p:cNvSpPr>
                <p:nvPr/>
              </p:nvSpPr>
              <p:spPr bwMode="auto">
                <a:xfrm>
                  <a:off x="3329" y="3133"/>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52" name="Oval 68"/>
                <p:cNvSpPr>
                  <a:spLocks noChangeArrowheads="1"/>
                </p:cNvSpPr>
                <p:nvPr/>
              </p:nvSpPr>
              <p:spPr bwMode="auto">
                <a:xfrm>
                  <a:off x="3214" y="3287"/>
                  <a:ext cx="89" cy="83"/>
                </a:xfrm>
                <a:prstGeom prst="ellipse">
                  <a:avLst/>
                </a:prstGeom>
                <a:gradFill rotWithShape="1">
                  <a:gsLst>
                    <a:gs pos="0">
                      <a:srgbClr val="240700"/>
                    </a:gs>
                    <a:gs pos="100000">
                      <a:srgbClr val="FF3300"/>
                    </a:gs>
                  </a:gsLst>
                  <a:lin ang="18900000" scaled="1"/>
                </a:gradFill>
                <a:ln w="9525" algn="ctr">
                  <a:solidFill>
                    <a:srgbClr val="FF3300"/>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53" name="Oval 69"/>
                <p:cNvSpPr>
                  <a:spLocks noChangeArrowheads="1"/>
                </p:cNvSpPr>
                <p:nvPr/>
              </p:nvSpPr>
              <p:spPr bwMode="auto">
                <a:xfrm>
                  <a:off x="3092" y="2303"/>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54" name="Oval 70"/>
                <p:cNvSpPr>
                  <a:spLocks noChangeArrowheads="1"/>
                </p:cNvSpPr>
                <p:nvPr/>
              </p:nvSpPr>
              <p:spPr bwMode="auto">
                <a:xfrm>
                  <a:off x="2984" y="2481"/>
                  <a:ext cx="89" cy="83"/>
                </a:xfrm>
                <a:prstGeom prst="ellipse">
                  <a:avLst/>
                </a:prstGeom>
                <a:gradFill rotWithShape="1">
                  <a:gsLst>
                    <a:gs pos="0">
                      <a:srgbClr val="000000"/>
                    </a:gs>
                    <a:gs pos="100000">
                      <a:srgbClr val="000000"/>
                    </a:gs>
                  </a:gsLst>
                  <a:lin ang="2700000" scaled="1"/>
                </a:gradFill>
                <a:ln w="9525" algn="ctr">
                  <a:solidFill>
                    <a:srgbClr val="000000"/>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55" name="Oval 71"/>
                <p:cNvSpPr>
                  <a:spLocks noChangeArrowheads="1"/>
                </p:cNvSpPr>
                <p:nvPr/>
              </p:nvSpPr>
              <p:spPr bwMode="auto">
                <a:xfrm>
                  <a:off x="3342" y="2609"/>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56" name="Oval 72"/>
                <p:cNvSpPr>
                  <a:spLocks noChangeArrowheads="1"/>
                </p:cNvSpPr>
                <p:nvPr/>
              </p:nvSpPr>
              <p:spPr bwMode="auto">
                <a:xfrm>
                  <a:off x="3187" y="3082"/>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57" name="Oval 73"/>
                <p:cNvSpPr>
                  <a:spLocks noChangeArrowheads="1"/>
                </p:cNvSpPr>
                <p:nvPr/>
              </p:nvSpPr>
              <p:spPr bwMode="auto">
                <a:xfrm>
                  <a:off x="2887" y="2641"/>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58" name="Oval 74"/>
                <p:cNvSpPr>
                  <a:spLocks noChangeArrowheads="1"/>
                </p:cNvSpPr>
                <p:nvPr/>
              </p:nvSpPr>
              <p:spPr bwMode="auto">
                <a:xfrm>
                  <a:off x="2906" y="2795"/>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59" name="Oval 75"/>
                <p:cNvSpPr>
                  <a:spLocks noChangeArrowheads="1"/>
                </p:cNvSpPr>
                <p:nvPr/>
              </p:nvSpPr>
              <p:spPr bwMode="auto">
                <a:xfrm>
                  <a:off x="2760" y="2449"/>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60" name="Oval 76"/>
                <p:cNvSpPr>
                  <a:spLocks noChangeArrowheads="1"/>
                </p:cNvSpPr>
                <p:nvPr/>
              </p:nvSpPr>
              <p:spPr bwMode="auto">
                <a:xfrm>
                  <a:off x="3809" y="2673"/>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61" name="Oval 77"/>
                <p:cNvSpPr>
                  <a:spLocks noChangeArrowheads="1"/>
                </p:cNvSpPr>
                <p:nvPr/>
              </p:nvSpPr>
              <p:spPr bwMode="auto">
                <a:xfrm>
                  <a:off x="3131" y="2795"/>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62" name="Oval 78"/>
                <p:cNvSpPr>
                  <a:spLocks noChangeArrowheads="1"/>
                </p:cNvSpPr>
                <p:nvPr/>
              </p:nvSpPr>
              <p:spPr bwMode="auto">
                <a:xfrm>
                  <a:off x="3277" y="2935"/>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63" name="Oval 79"/>
                <p:cNvSpPr>
                  <a:spLocks noChangeArrowheads="1"/>
                </p:cNvSpPr>
                <p:nvPr/>
              </p:nvSpPr>
              <p:spPr bwMode="auto">
                <a:xfrm>
                  <a:off x="2535" y="2538"/>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64" name="Oval 80"/>
                <p:cNvSpPr>
                  <a:spLocks noChangeArrowheads="1"/>
                </p:cNvSpPr>
                <p:nvPr/>
              </p:nvSpPr>
              <p:spPr bwMode="auto">
                <a:xfrm>
                  <a:off x="3745" y="2538"/>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65" name="Oval 81"/>
                <p:cNvSpPr>
                  <a:spLocks noChangeArrowheads="1"/>
                </p:cNvSpPr>
                <p:nvPr/>
              </p:nvSpPr>
              <p:spPr bwMode="auto">
                <a:xfrm>
                  <a:off x="3591" y="2488"/>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66" name="Oval 82"/>
                <p:cNvSpPr>
                  <a:spLocks noChangeArrowheads="1"/>
                </p:cNvSpPr>
                <p:nvPr/>
              </p:nvSpPr>
              <p:spPr bwMode="auto">
                <a:xfrm>
                  <a:off x="3476" y="2360"/>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67" name="Oval 83"/>
                <p:cNvSpPr>
                  <a:spLocks noChangeArrowheads="1"/>
                </p:cNvSpPr>
                <p:nvPr/>
              </p:nvSpPr>
              <p:spPr bwMode="auto">
                <a:xfrm>
                  <a:off x="3911" y="2757"/>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68" name="Oval 84"/>
                <p:cNvSpPr>
                  <a:spLocks noChangeArrowheads="1"/>
                </p:cNvSpPr>
                <p:nvPr/>
              </p:nvSpPr>
              <p:spPr bwMode="auto">
                <a:xfrm>
                  <a:off x="4122" y="2757"/>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69" name="Oval 85"/>
                <p:cNvSpPr>
                  <a:spLocks noChangeArrowheads="1"/>
                </p:cNvSpPr>
                <p:nvPr/>
              </p:nvSpPr>
              <p:spPr bwMode="auto">
                <a:xfrm>
                  <a:off x="3271" y="2379"/>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70" name="Oval 86"/>
                <p:cNvSpPr>
                  <a:spLocks noChangeArrowheads="1"/>
                </p:cNvSpPr>
                <p:nvPr/>
              </p:nvSpPr>
              <p:spPr bwMode="auto">
                <a:xfrm>
                  <a:off x="2529" y="2712"/>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71" name="Line 87"/>
                <p:cNvSpPr>
                  <a:spLocks noChangeShapeType="1"/>
                </p:cNvSpPr>
                <p:nvPr/>
              </p:nvSpPr>
              <p:spPr bwMode="auto">
                <a:xfrm flipH="1">
                  <a:off x="4000" y="2790"/>
                  <a:ext cx="134" cy="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72" name="Oval 88"/>
                <p:cNvSpPr>
                  <a:spLocks noChangeArrowheads="1"/>
                </p:cNvSpPr>
                <p:nvPr/>
              </p:nvSpPr>
              <p:spPr bwMode="auto">
                <a:xfrm>
                  <a:off x="3008" y="3063"/>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73" name="Oval 89"/>
                <p:cNvSpPr>
                  <a:spLocks noChangeArrowheads="1"/>
                </p:cNvSpPr>
                <p:nvPr/>
              </p:nvSpPr>
              <p:spPr bwMode="auto">
                <a:xfrm>
                  <a:off x="2600" y="2865"/>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74" name="Oval 90"/>
                <p:cNvSpPr>
                  <a:spLocks noChangeArrowheads="1"/>
                </p:cNvSpPr>
                <p:nvPr/>
              </p:nvSpPr>
              <p:spPr bwMode="auto">
                <a:xfrm>
                  <a:off x="2420" y="2948"/>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75" name="Oval 91"/>
                <p:cNvSpPr>
                  <a:spLocks noChangeArrowheads="1"/>
                </p:cNvSpPr>
                <p:nvPr/>
              </p:nvSpPr>
              <p:spPr bwMode="auto">
                <a:xfrm>
                  <a:off x="2765" y="3044"/>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76" name="Oval 92"/>
                <p:cNvSpPr>
                  <a:spLocks noChangeArrowheads="1"/>
                </p:cNvSpPr>
                <p:nvPr/>
              </p:nvSpPr>
              <p:spPr bwMode="auto">
                <a:xfrm>
                  <a:off x="2632" y="3140"/>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77" name="Oval 93"/>
                <p:cNvSpPr>
                  <a:spLocks noChangeArrowheads="1"/>
                </p:cNvSpPr>
                <p:nvPr/>
              </p:nvSpPr>
              <p:spPr bwMode="auto">
                <a:xfrm>
                  <a:off x="2683" y="3299"/>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78" name="Oval 94"/>
                <p:cNvSpPr>
                  <a:spLocks noChangeArrowheads="1"/>
                </p:cNvSpPr>
                <p:nvPr/>
              </p:nvSpPr>
              <p:spPr bwMode="auto">
                <a:xfrm>
                  <a:off x="2255" y="2916"/>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79" name="Oval 95"/>
                <p:cNvSpPr>
                  <a:spLocks noChangeArrowheads="1"/>
                </p:cNvSpPr>
                <p:nvPr/>
              </p:nvSpPr>
              <p:spPr bwMode="auto">
                <a:xfrm>
                  <a:off x="2210" y="2731"/>
                  <a:ext cx="89" cy="83"/>
                </a:xfrm>
                <a:prstGeom prst="ellipse">
                  <a:avLst/>
                </a:prstGeom>
                <a:gradFill rotWithShape="1">
                  <a:gsLst>
                    <a:gs pos="0">
                      <a:srgbClr val="761800"/>
                    </a:gs>
                    <a:gs pos="100000">
                      <a:srgbClr val="FF3300"/>
                    </a:gs>
                  </a:gsLst>
                  <a:lin ang="18900000" scaled="1"/>
                </a:gradFill>
                <a:ln w="9525" algn="ctr">
                  <a:solidFill>
                    <a:srgbClr val="FF3300"/>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80" name="Oval 96"/>
                <p:cNvSpPr>
                  <a:spLocks noChangeArrowheads="1"/>
                </p:cNvSpPr>
                <p:nvPr/>
              </p:nvSpPr>
              <p:spPr bwMode="auto">
                <a:xfrm>
                  <a:off x="2774" y="3479"/>
                  <a:ext cx="89" cy="83"/>
                </a:xfrm>
                <a:prstGeom prst="ellipse">
                  <a:avLst/>
                </a:prstGeom>
                <a:solidFill>
                  <a:srgbClr val="000000"/>
                </a:solidFill>
                <a:ln w="9525" algn="ctr">
                  <a:solidFill>
                    <a:schemeClr val="tx1"/>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81" name="Line 97"/>
                <p:cNvSpPr>
                  <a:spLocks noChangeShapeType="1"/>
                </p:cNvSpPr>
                <p:nvPr/>
              </p:nvSpPr>
              <p:spPr bwMode="auto">
                <a:xfrm flipH="1">
                  <a:off x="2683" y="3084"/>
                  <a:ext cx="117" cy="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82" name="Oval 98"/>
                <p:cNvSpPr>
                  <a:spLocks noChangeArrowheads="1"/>
                </p:cNvSpPr>
                <p:nvPr/>
              </p:nvSpPr>
              <p:spPr bwMode="auto">
                <a:xfrm>
                  <a:off x="2987" y="3509"/>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83" name="Oval 99"/>
                <p:cNvSpPr>
                  <a:spLocks noChangeArrowheads="1"/>
                </p:cNvSpPr>
                <p:nvPr/>
              </p:nvSpPr>
              <p:spPr bwMode="auto">
                <a:xfrm>
                  <a:off x="2601" y="3510"/>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84" name="Oval 100"/>
                <p:cNvSpPr>
                  <a:spLocks noChangeArrowheads="1"/>
                </p:cNvSpPr>
                <p:nvPr/>
              </p:nvSpPr>
              <p:spPr bwMode="auto">
                <a:xfrm>
                  <a:off x="2793" y="3636"/>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85" name="Oval 101"/>
                <p:cNvSpPr>
                  <a:spLocks noChangeArrowheads="1"/>
                </p:cNvSpPr>
                <p:nvPr/>
              </p:nvSpPr>
              <p:spPr bwMode="auto">
                <a:xfrm>
                  <a:off x="3152" y="3607"/>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86" name="Oval 102"/>
                <p:cNvSpPr>
                  <a:spLocks noChangeArrowheads="1"/>
                </p:cNvSpPr>
                <p:nvPr/>
              </p:nvSpPr>
              <p:spPr bwMode="auto">
                <a:xfrm>
                  <a:off x="2905" y="3776"/>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87" name="Oval 103"/>
                <p:cNvSpPr>
                  <a:spLocks noChangeArrowheads="1"/>
                </p:cNvSpPr>
                <p:nvPr/>
              </p:nvSpPr>
              <p:spPr bwMode="auto">
                <a:xfrm>
                  <a:off x="2426" y="3531"/>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88" name="Oval 104"/>
                <p:cNvSpPr>
                  <a:spLocks noChangeArrowheads="1"/>
                </p:cNvSpPr>
                <p:nvPr/>
              </p:nvSpPr>
              <p:spPr bwMode="auto">
                <a:xfrm>
                  <a:off x="2251" y="3394"/>
                  <a:ext cx="89" cy="83"/>
                </a:xfrm>
                <a:prstGeom prst="ellipse">
                  <a:avLst/>
                </a:prstGeom>
                <a:gradFill rotWithShape="1">
                  <a:gsLst>
                    <a:gs pos="0">
                      <a:srgbClr val="000076"/>
                    </a:gs>
                    <a:gs pos="100000">
                      <a:srgbClr val="0000FF"/>
                    </a:gs>
                  </a:gsLst>
                  <a:lin ang="18900000" scaled="1"/>
                </a:gradFill>
                <a:ln w="9525" algn="ctr">
                  <a:solidFill>
                    <a:srgbClr val="0000FF"/>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grpSp>
          <p:grpSp>
            <p:nvGrpSpPr>
              <p:cNvPr id="16409" name="Group 105"/>
              <p:cNvGrpSpPr>
                <a:grpSpLocks/>
              </p:cNvGrpSpPr>
              <p:nvPr/>
            </p:nvGrpSpPr>
            <p:grpSpPr bwMode="auto">
              <a:xfrm>
                <a:off x="2251" y="2347"/>
                <a:ext cx="1665" cy="1436"/>
                <a:chOff x="2258" y="2354"/>
                <a:chExt cx="1665" cy="1436"/>
              </a:xfrm>
            </p:grpSpPr>
            <p:sp>
              <p:nvSpPr>
                <p:cNvPr id="16410" name="Line 106"/>
                <p:cNvSpPr>
                  <a:spLocks noChangeShapeType="1"/>
                </p:cNvSpPr>
                <p:nvPr/>
              </p:nvSpPr>
              <p:spPr bwMode="auto">
                <a:xfrm flipV="1">
                  <a:off x="3276" y="3206"/>
                  <a:ext cx="64" cy="9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11" name="Line 107"/>
                <p:cNvSpPr>
                  <a:spLocks noChangeShapeType="1"/>
                </p:cNvSpPr>
                <p:nvPr/>
              </p:nvSpPr>
              <p:spPr bwMode="auto">
                <a:xfrm flipV="1">
                  <a:off x="3385" y="3123"/>
                  <a:ext cx="109" cy="3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12" name="Line 108"/>
                <p:cNvSpPr>
                  <a:spLocks noChangeShapeType="1"/>
                </p:cNvSpPr>
                <p:nvPr/>
              </p:nvSpPr>
              <p:spPr bwMode="auto">
                <a:xfrm flipV="1">
                  <a:off x="3544" y="2981"/>
                  <a:ext cx="45" cy="9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13" name="Line 109"/>
                <p:cNvSpPr>
                  <a:spLocks noChangeShapeType="1"/>
                </p:cNvSpPr>
                <p:nvPr/>
              </p:nvSpPr>
              <p:spPr bwMode="auto">
                <a:xfrm flipH="1" flipV="1">
                  <a:off x="3506" y="2802"/>
                  <a:ext cx="70" cy="9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14" name="Line 110"/>
                <p:cNvSpPr>
                  <a:spLocks noChangeShapeType="1"/>
                </p:cNvSpPr>
                <p:nvPr/>
              </p:nvSpPr>
              <p:spPr bwMode="auto">
                <a:xfrm flipH="1" flipV="1">
                  <a:off x="3404" y="2674"/>
                  <a:ext cx="63" cy="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15" name="Line 111"/>
                <p:cNvSpPr>
                  <a:spLocks noChangeShapeType="1"/>
                </p:cNvSpPr>
                <p:nvPr/>
              </p:nvSpPr>
              <p:spPr bwMode="auto">
                <a:xfrm flipH="1">
                  <a:off x="3199" y="2635"/>
                  <a:ext cx="134" cy="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16" name="Line 112"/>
                <p:cNvSpPr>
                  <a:spLocks noChangeShapeType="1"/>
                </p:cNvSpPr>
                <p:nvPr/>
              </p:nvSpPr>
              <p:spPr bwMode="auto">
                <a:xfrm flipH="1" flipV="1">
                  <a:off x="3039" y="2546"/>
                  <a:ext cx="65" cy="6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17" name="Line 113"/>
                <p:cNvSpPr>
                  <a:spLocks noChangeShapeType="1"/>
                </p:cNvSpPr>
                <p:nvPr/>
              </p:nvSpPr>
              <p:spPr bwMode="auto">
                <a:xfrm flipH="1" flipV="1">
                  <a:off x="3866" y="2726"/>
                  <a:ext cx="57" cy="3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18" name="Line 114"/>
                <p:cNvSpPr>
                  <a:spLocks noChangeShapeType="1"/>
                </p:cNvSpPr>
                <p:nvPr/>
              </p:nvSpPr>
              <p:spPr bwMode="auto">
                <a:xfrm flipH="1" flipV="1">
                  <a:off x="3795" y="2592"/>
                  <a:ext cx="45" cy="7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19" name="Line 115"/>
                <p:cNvSpPr>
                  <a:spLocks noChangeShapeType="1"/>
                </p:cNvSpPr>
                <p:nvPr/>
              </p:nvSpPr>
              <p:spPr bwMode="auto">
                <a:xfrm flipH="1" flipV="1">
                  <a:off x="3661" y="2528"/>
                  <a:ext cx="96" cy="3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20" name="Line 116"/>
                <p:cNvSpPr>
                  <a:spLocks noChangeShapeType="1"/>
                </p:cNvSpPr>
                <p:nvPr/>
              </p:nvSpPr>
              <p:spPr bwMode="auto">
                <a:xfrm flipH="1" flipV="1">
                  <a:off x="3526" y="2413"/>
                  <a:ext cx="71" cy="8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21" name="Line 117"/>
                <p:cNvSpPr>
                  <a:spLocks noChangeShapeType="1"/>
                </p:cNvSpPr>
                <p:nvPr/>
              </p:nvSpPr>
              <p:spPr bwMode="auto">
                <a:xfrm flipH="1">
                  <a:off x="3343" y="2399"/>
                  <a:ext cx="147" cy="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22" name="Line 118"/>
                <p:cNvSpPr>
                  <a:spLocks noChangeShapeType="1"/>
                </p:cNvSpPr>
                <p:nvPr/>
              </p:nvSpPr>
              <p:spPr bwMode="auto">
                <a:xfrm flipH="1" flipV="1">
                  <a:off x="3155" y="2354"/>
                  <a:ext cx="128" cy="5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23" name="Line 119"/>
                <p:cNvSpPr>
                  <a:spLocks noChangeShapeType="1"/>
                </p:cNvSpPr>
                <p:nvPr/>
              </p:nvSpPr>
              <p:spPr bwMode="auto">
                <a:xfrm flipV="1">
                  <a:off x="3046" y="2368"/>
                  <a:ext cx="77" cy="12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24" name="Line 120"/>
                <p:cNvSpPr>
                  <a:spLocks noChangeShapeType="1"/>
                </p:cNvSpPr>
                <p:nvPr/>
              </p:nvSpPr>
              <p:spPr bwMode="auto">
                <a:xfrm flipH="1">
                  <a:off x="2938" y="2528"/>
                  <a:ext cx="89" cy="12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25" name="Line 121"/>
                <p:cNvSpPr>
                  <a:spLocks noChangeShapeType="1"/>
                </p:cNvSpPr>
                <p:nvPr/>
              </p:nvSpPr>
              <p:spPr bwMode="auto">
                <a:xfrm>
                  <a:off x="2911" y="2707"/>
                  <a:ext cx="32" cy="11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26" name="Line 122"/>
                <p:cNvSpPr>
                  <a:spLocks noChangeShapeType="1"/>
                </p:cNvSpPr>
                <p:nvPr/>
              </p:nvSpPr>
              <p:spPr bwMode="auto">
                <a:xfrm flipV="1">
                  <a:off x="2988" y="2835"/>
                  <a:ext cx="141" cy="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27" name="Line 123"/>
                <p:cNvSpPr>
                  <a:spLocks noChangeShapeType="1"/>
                </p:cNvSpPr>
                <p:nvPr/>
              </p:nvSpPr>
              <p:spPr bwMode="auto">
                <a:xfrm>
                  <a:off x="3193" y="2861"/>
                  <a:ext cx="96" cy="11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28" name="Line 124"/>
                <p:cNvSpPr>
                  <a:spLocks noChangeShapeType="1"/>
                </p:cNvSpPr>
                <p:nvPr/>
              </p:nvSpPr>
              <p:spPr bwMode="auto">
                <a:xfrm>
                  <a:off x="2808" y="2488"/>
                  <a:ext cx="160" cy="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29" name="Line 125"/>
                <p:cNvSpPr>
                  <a:spLocks noChangeShapeType="1"/>
                </p:cNvSpPr>
                <p:nvPr/>
              </p:nvSpPr>
              <p:spPr bwMode="auto">
                <a:xfrm flipH="1">
                  <a:off x="2604" y="2501"/>
                  <a:ext cx="153" cy="5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30" name="Line 126"/>
                <p:cNvSpPr>
                  <a:spLocks noChangeShapeType="1"/>
                </p:cNvSpPr>
                <p:nvPr/>
              </p:nvSpPr>
              <p:spPr bwMode="auto">
                <a:xfrm>
                  <a:off x="2558" y="2608"/>
                  <a:ext cx="0" cy="11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31" name="Line 127"/>
                <p:cNvSpPr>
                  <a:spLocks noChangeShapeType="1"/>
                </p:cNvSpPr>
                <p:nvPr/>
              </p:nvSpPr>
              <p:spPr bwMode="auto">
                <a:xfrm>
                  <a:off x="2565" y="2770"/>
                  <a:ext cx="51" cy="12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32" name="Line 128"/>
                <p:cNvSpPr>
                  <a:spLocks noChangeShapeType="1"/>
                </p:cNvSpPr>
                <p:nvPr/>
              </p:nvSpPr>
              <p:spPr bwMode="auto">
                <a:xfrm flipH="1">
                  <a:off x="2483" y="2917"/>
                  <a:ext cx="121" cy="5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33" name="Line 129"/>
                <p:cNvSpPr>
                  <a:spLocks noChangeShapeType="1"/>
                </p:cNvSpPr>
                <p:nvPr/>
              </p:nvSpPr>
              <p:spPr bwMode="auto">
                <a:xfrm flipH="1" flipV="1">
                  <a:off x="2321" y="2966"/>
                  <a:ext cx="96" cy="2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34" name="Line 130"/>
                <p:cNvSpPr>
                  <a:spLocks noChangeShapeType="1"/>
                </p:cNvSpPr>
                <p:nvPr/>
              </p:nvSpPr>
              <p:spPr bwMode="auto">
                <a:xfrm flipH="1" flipV="1">
                  <a:off x="2258" y="2808"/>
                  <a:ext cx="19" cy="10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35" name="Line 131"/>
                <p:cNvSpPr>
                  <a:spLocks noChangeShapeType="1"/>
                </p:cNvSpPr>
                <p:nvPr/>
              </p:nvSpPr>
              <p:spPr bwMode="auto">
                <a:xfrm flipH="1">
                  <a:off x="3238" y="3003"/>
                  <a:ext cx="73" cy="10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36" name="Line 132"/>
                <p:cNvSpPr>
                  <a:spLocks noChangeShapeType="1"/>
                </p:cNvSpPr>
                <p:nvPr/>
              </p:nvSpPr>
              <p:spPr bwMode="auto">
                <a:xfrm flipH="1" flipV="1">
                  <a:off x="3055" y="3099"/>
                  <a:ext cx="146" cy="2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37" name="Line 133"/>
                <p:cNvSpPr>
                  <a:spLocks noChangeShapeType="1"/>
                </p:cNvSpPr>
                <p:nvPr/>
              </p:nvSpPr>
              <p:spPr bwMode="auto">
                <a:xfrm flipH="1" flipV="1">
                  <a:off x="2815" y="3077"/>
                  <a:ext cx="182" cy="1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38" name="Line 134"/>
                <p:cNvSpPr>
                  <a:spLocks noChangeShapeType="1"/>
                </p:cNvSpPr>
                <p:nvPr/>
              </p:nvSpPr>
              <p:spPr bwMode="auto">
                <a:xfrm>
                  <a:off x="2655" y="3178"/>
                  <a:ext cx="43" cy="14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39" name="Line 135"/>
                <p:cNvSpPr>
                  <a:spLocks noChangeShapeType="1"/>
                </p:cNvSpPr>
                <p:nvPr/>
              </p:nvSpPr>
              <p:spPr bwMode="auto">
                <a:xfrm>
                  <a:off x="2720" y="3361"/>
                  <a:ext cx="59" cy="13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40" name="Line 136"/>
                <p:cNvSpPr>
                  <a:spLocks noChangeShapeType="1"/>
                </p:cNvSpPr>
                <p:nvPr/>
              </p:nvSpPr>
              <p:spPr bwMode="auto">
                <a:xfrm flipH="1">
                  <a:off x="2640" y="3514"/>
                  <a:ext cx="146"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41" name="Line 137"/>
                <p:cNvSpPr>
                  <a:spLocks noChangeShapeType="1"/>
                </p:cNvSpPr>
                <p:nvPr/>
              </p:nvSpPr>
              <p:spPr bwMode="auto">
                <a:xfrm flipH="1">
                  <a:off x="2472" y="3543"/>
                  <a:ext cx="139"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42" name="Line 138"/>
                <p:cNvSpPr>
                  <a:spLocks noChangeShapeType="1"/>
                </p:cNvSpPr>
                <p:nvPr/>
              </p:nvSpPr>
              <p:spPr bwMode="auto">
                <a:xfrm flipH="1" flipV="1">
                  <a:off x="2297" y="3455"/>
                  <a:ext cx="139" cy="9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43" name="Line 139"/>
                <p:cNvSpPr>
                  <a:spLocks noChangeShapeType="1"/>
                </p:cNvSpPr>
                <p:nvPr/>
              </p:nvSpPr>
              <p:spPr bwMode="auto">
                <a:xfrm>
                  <a:off x="2815" y="3557"/>
                  <a:ext cx="7" cy="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44" name="Line 140"/>
                <p:cNvSpPr>
                  <a:spLocks noChangeShapeType="1"/>
                </p:cNvSpPr>
                <p:nvPr/>
              </p:nvSpPr>
              <p:spPr bwMode="auto">
                <a:xfrm>
                  <a:off x="2815" y="3521"/>
                  <a:ext cx="211"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45" name="Line 141"/>
                <p:cNvSpPr>
                  <a:spLocks noChangeShapeType="1"/>
                </p:cNvSpPr>
                <p:nvPr/>
              </p:nvSpPr>
              <p:spPr bwMode="auto">
                <a:xfrm>
                  <a:off x="3034" y="3557"/>
                  <a:ext cx="138" cy="6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46" name="Line 142"/>
                <p:cNvSpPr>
                  <a:spLocks noChangeShapeType="1"/>
                </p:cNvSpPr>
                <p:nvPr/>
              </p:nvSpPr>
              <p:spPr bwMode="auto">
                <a:xfrm>
                  <a:off x="2830" y="3696"/>
                  <a:ext cx="88" cy="9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grpSp>
        <p:sp>
          <p:nvSpPr>
            <p:cNvPr id="16395" name="Text Box 135"/>
            <p:cNvSpPr txBox="1">
              <a:spLocks noChangeArrowheads="1"/>
            </p:cNvSpPr>
            <p:nvPr/>
          </p:nvSpPr>
          <p:spPr bwMode="auto">
            <a:xfrm>
              <a:off x="145" y="1058"/>
              <a:ext cx="2165"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1800">
                  <a:solidFill>
                    <a:schemeClr val="tx2"/>
                  </a:solidFill>
                  <a:cs typeface="Arial" panose="020B0604020202020204" pitchFamily="34" charset="0"/>
                </a:rPr>
                <a:t>nodal point: ~50 skeletal atoms</a:t>
              </a:r>
              <a:endParaRPr lang="el-GR" sz="1800">
                <a:solidFill>
                  <a:schemeClr val="tx2"/>
                </a:solidFill>
                <a:cs typeface="Arial" panose="020B0604020202020204" pitchFamily="34" charset="0"/>
              </a:endParaRPr>
            </a:p>
          </p:txBody>
        </p:sp>
        <p:grpSp>
          <p:nvGrpSpPr>
            <p:cNvPr id="16396" name="Group 109"/>
            <p:cNvGrpSpPr>
              <a:grpSpLocks/>
            </p:cNvGrpSpPr>
            <p:nvPr/>
          </p:nvGrpSpPr>
          <p:grpSpPr bwMode="auto">
            <a:xfrm>
              <a:off x="136" y="499"/>
              <a:ext cx="2131" cy="558"/>
              <a:chOff x="374650" y="1115653"/>
              <a:chExt cx="3382515" cy="885570"/>
            </a:xfrm>
          </p:grpSpPr>
          <p:sp>
            <p:nvSpPr>
              <p:cNvPr id="16397" name="Text Box 181"/>
              <p:cNvSpPr txBox="1">
                <a:spLocks noChangeArrowheads="1"/>
              </p:cNvSpPr>
              <p:nvPr/>
            </p:nvSpPr>
            <p:spPr bwMode="auto">
              <a:xfrm>
                <a:off x="374650" y="1572784"/>
                <a:ext cx="3382515" cy="428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100">
                    <a:cs typeface="Arial" panose="020B0604020202020204" pitchFamily="34" charset="0"/>
                  </a:rPr>
                  <a:t>strand   </a:t>
                </a:r>
                <a:r>
                  <a:rPr lang="en-US" sz="1100">
                    <a:solidFill>
                      <a:srgbClr val="008000"/>
                    </a:solidFill>
                    <a:cs typeface="Arial" panose="020B0604020202020204" pitchFamily="34" charset="0"/>
                  </a:rPr>
                  <a:t>slip-spring</a:t>
                </a:r>
                <a:r>
                  <a:rPr lang="en-US" sz="1100">
                    <a:cs typeface="Arial" panose="020B0604020202020204" pitchFamily="34" charset="0"/>
                  </a:rPr>
                  <a:t>   </a:t>
                </a:r>
                <a:r>
                  <a:rPr lang="en-US" sz="1100">
                    <a:solidFill>
                      <a:srgbClr val="FF3300"/>
                    </a:solidFill>
                    <a:cs typeface="Arial" panose="020B0604020202020204" pitchFamily="34" charset="0"/>
                  </a:rPr>
                  <a:t>end-point</a:t>
                </a:r>
                <a:r>
                  <a:rPr lang="en-US" sz="1100">
                    <a:cs typeface="Arial" panose="020B0604020202020204" pitchFamily="34" charset="0"/>
                  </a:rPr>
                  <a:t>   crosslink   </a:t>
                </a:r>
                <a:r>
                  <a:rPr lang="en-US" sz="1100">
                    <a:solidFill>
                      <a:srgbClr val="0000FF"/>
                    </a:solidFill>
                    <a:cs typeface="Arial" panose="020B0604020202020204" pitchFamily="34" charset="0"/>
                  </a:rPr>
                  <a:t>interna</a:t>
                </a:r>
                <a:r>
                  <a:rPr lang="en-US" sz="1100">
                    <a:cs typeface="Arial" panose="020B0604020202020204" pitchFamily="34" charset="0"/>
                  </a:rPr>
                  <a:t>l</a:t>
                </a:r>
              </a:p>
              <a:p>
                <a:pPr eaLnBrk="1" hangingPunct="1">
                  <a:spcBef>
                    <a:spcPct val="0"/>
                  </a:spcBef>
                  <a:buFontTx/>
                  <a:buNone/>
                </a:pPr>
                <a:r>
                  <a:rPr lang="en-US" sz="1100">
                    <a:solidFill>
                      <a:srgbClr val="0000FF"/>
                    </a:solidFill>
                    <a:cs typeface="Arial" panose="020B0604020202020204" pitchFamily="34" charset="0"/>
                  </a:rPr>
                  <a:t>                                                                  nodal point</a:t>
                </a:r>
              </a:p>
            </p:txBody>
          </p:sp>
          <p:sp>
            <p:nvSpPr>
              <p:cNvPr id="16398" name="Rectangle 180"/>
              <p:cNvSpPr>
                <a:spLocks noChangeArrowheads="1"/>
              </p:cNvSpPr>
              <p:nvPr/>
            </p:nvSpPr>
            <p:spPr bwMode="auto">
              <a:xfrm>
                <a:off x="527050" y="1115653"/>
                <a:ext cx="2971800" cy="379556"/>
              </a:xfrm>
              <a:prstGeom prst="rect">
                <a:avLst/>
              </a:prstGeom>
              <a:noFill/>
              <a:ln w="12700" cap="rnd" algn="ctr">
                <a:solidFill>
                  <a:schemeClr val="tx2"/>
                </a:solidFill>
                <a:prstDash val="sysDot"/>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1800">
                  <a:cs typeface="Arial" panose="020B0604020202020204" pitchFamily="34" charset="0"/>
                </a:endParaRPr>
              </a:p>
            </p:txBody>
          </p:sp>
          <p:sp>
            <p:nvSpPr>
              <p:cNvPr id="16399" name="Line 175"/>
              <p:cNvSpPr>
                <a:spLocks noChangeShapeType="1"/>
              </p:cNvSpPr>
              <p:nvPr/>
            </p:nvSpPr>
            <p:spPr bwMode="auto">
              <a:xfrm>
                <a:off x="603250" y="1333500"/>
                <a:ext cx="40481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00" name="Oval 177"/>
              <p:cNvSpPr>
                <a:spLocks noChangeArrowheads="1"/>
              </p:cNvSpPr>
              <p:nvPr/>
            </p:nvSpPr>
            <p:spPr bwMode="auto">
              <a:xfrm>
                <a:off x="2508250" y="1168149"/>
                <a:ext cx="252413" cy="252412"/>
              </a:xfrm>
              <a:prstGeom prst="ellipse">
                <a:avLst/>
              </a:prstGeom>
              <a:solidFill>
                <a:schemeClr val="tx1">
                  <a:alpha val="90979"/>
                </a:schemeClr>
              </a:solidFill>
              <a:ln w="9525" algn="ctr">
                <a:solidFill>
                  <a:schemeClr val="tx2"/>
                </a:solidFill>
                <a:round/>
                <a:headEnd/>
                <a:tailEnd/>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1800">
                  <a:cs typeface="Arial" panose="020B0604020202020204" pitchFamily="34" charset="0"/>
                </a:endParaRPr>
              </a:p>
            </p:txBody>
          </p:sp>
          <p:sp>
            <p:nvSpPr>
              <p:cNvPr id="16401" name="Oval 178"/>
              <p:cNvSpPr>
                <a:spLocks noChangeArrowheads="1"/>
              </p:cNvSpPr>
              <p:nvPr/>
            </p:nvSpPr>
            <p:spPr bwMode="auto">
              <a:xfrm>
                <a:off x="3117850" y="1168149"/>
                <a:ext cx="233363" cy="233362"/>
              </a:xfrm>
              <a:prstGeom prst="ellipse">
                <a:avLst/>
              </a:prstGeom>
              <a:gradFill rotWithShape="1">
                <a:gsLst>
                  <a:gs pos="0">
                    <a:srgbClr val="000076"/>
                  </a:gs>
                  <a:gs pos="100000">
                    <a:srgbClr val="0000FF"/>
                  </a:gs>
                </a:gsLst>
                <a:lin ang="18900000" scaled="1"/>
              </a:gradFill>
              <a:ln w="38100" algn="ctr">
                <a:solidFill>
                  <a:srgbClr val="0066FF"/>
                </a:solidFill>
                <a:round/>
                <a:headEnd/>
                <a:tailEnd/>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1800">
                  <a:cs typeface="Arial" panose="020B0604020202020204" pitchFamily="34" charset="0"/>
                </a:endParaRPr>
              </a:p>
            </p:txBody>
          </p:sp>
          <p:grpSp>
            <p:nvGrpSpPr>
              <p:cNvPr id="16402" name="Group 143"/>
              <p:cNvGrpSpPr>
                <a:grpSpLocks/>
              </p:cNvGrpSpPr>
              <p:nvPr/>
            </p:nvGrpSpPr>
            <p:grpSpPr bwMode="auto">
              <a:xfrm rot="-5166526">
                <a:off x="1331913" y="1062037"/>
                <a:ext cx="146050" cy="523875"/>
                <a:chOff x="986" y="2617"/>
                <a:chExt cx="97" cy="410"/>
              </a:xfrm>
            </p:grpSpPr>
            <p:sp>
              <p:nvSpPr>
                <p:cNvPr id="16404" name="Oval 144"/>
                <p:cNvSpPr>
                  <a:spLocks noChangeArrowheads="1"/>
                </p:cNvSpPr>
                <p:nvPr/>
              </p:nvSpPr>
              <p:spPr bwMode="auto">
                <a:xfrm>
                  <a:off x="1006" y="2925"/>
                  <a:ext cx="56" cy="102"/>
                </a:xfrm>
                <a:prstGeom prst="ellipse">
                  <a:avLst/>
                </a:prstGeom>
                <a:noFill/>
                <a:ln w="19050" algn="ctr">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05" name="Oval 145"/>
                <p:cNvSpPr>
                  <a:spLocks noChangeArrowheads="1"/>
                </p:cNvSpPr>
                <p:nvPr/>
              </p:nvSpPr>
              <p:spPr bwMode="auto">
                <a:xfrm>
                  <a:off x="992" y="2617"/>
                  <a:ext cx="56" cy="102"/>
                </a:xfrm>
                <a:prstGeom prst="ellipse">
                  <a:avLst/>
                </a:prstGeom>
                <a:noFill/>
                <a:ln w="19050" algn="ctr">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US" sz="1800">
                    <a:solidFill>
                      <a:schemeClr val="tx2"/>
                    </a:solidFill>
                    <a:cs typeface="Arial" panose="020B0604020202020204" pitchFamily="34" charset="0"/>
                  </a:endParaRPr>
                </a:p>
              </p:txBody>
            </p:sp>
            <p:sp>
              <p:nvSpPr>
                <p:cNvPr id="16406" name="Freeform 146"/>
                <p:cNvSpPr>
                  <a:spLocks/>
                </p:cNvSpPr>
                <p:nvPr/>
              </p:nvSpPr>
              <p:spPr bwMode="auto">
                <a:xfrm>
                  <a:off x="986" y="2720"/>
                  <a:ext cx="97" cy="223"/>
                </a:xfrm>
                <a:custGeom>
                  <a:avLst/>
                  <a:gdLst>
                    <a:gd name="T0" fmla="*/ 4 w 109"/>
                    <a:gd name="T1" fmla="*/ 0 h 371"/>
                    <a:gd name="T2" fmla="*/ 4 w 109"/>
                    <a:gd name="T3" fmla="*/ 1 h 371"/>
                    <a:gd name="T4" fmla="*/ 4 w 109"/>
                    <a:gd name="T5" fmla="*/ 1 h 371"/>
                    <a:gd name="T6" fmla="*/ 4 w 109"/>
                    <a:gd name="T7" fmla="*/ 1 h 371"/>
                    <a:gd name="T8" fmla="*/ 4 w 109"/>
                    <a:gd name="T9" fmla="*/ 1 h 371"/>
                    <a:gd name="T10" fmla="*/ 4 w 109"/>
                    <a:gd name="T11" fmla="*/ 1 h 371"/>
                    <a:gd name="T12" fmla="*/ 4 w 109"/>
                    <a:gd name="T13" fmla="*/ 1 h 371"/>
                    <a:gd name="T14" fmla="*/ 4 w 109"/>
                    <a:gd name="T15" fmla="*/ 1 h 371"/>
                    <a:gd name="T16" fmla="*/ 4 w 109"/>
                    <a:gd name="T17" fmla="*/ 1 h 371"/>
                    <a:gd name="T18" fmla="*/ 4 w 109"/>
                    <a:gd name="T19" fmla="*/ 1 h 371"/>
                    <a:gd name="T20" fmla="*/ 4 w 109"/>
                    <a:gd name="T21" fmla="*/ 1 h 371"/>
                    <a:gd name="T22" fmla="*/ 4 w 109"/>
                    <a:gd name="T23" fmla="*/ 1 h 371"/>
                    <a:gd name="T24" fmla="*/ 4 w 109"/>
                    <a:gd name="T25" fmla="*/ 1 h 371"/>
                    <a:gd name="T26" fmla="*/ 4 w 109"/>
                    <a:gd name="T27" fmla="*/ 1 h 371"/>
                    <a:gd name="T28" fmla="*/ 4 w 109"/>
                    <a:gd name="T29" fmla="*/ 1 h 371"/>
                    <a:gd name="T30" fmla="*/ 0 w 109"/>
                    <a:gd name="T31" fmla="*/ 1 h 3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9"/>
                    <a:gd name="T49" fmla="*/ 0 h 371"/>
                    <a:gd name="T50" fmla="*/ 109 w 109"/>
                    <a:gd name="T51" fmla="*/ 371 h 3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9" h="371">
                      <a:moveTo>
                        <a:pt x="13" y="0"/>
                      </a:moveTo>
                      <a:lnTo>
                        <a:pt x="103" y="6"/>
                      </a:lnTo>
                      <a:lnTo>
                        <a:pt x="13" y="51"/>
                      </a:lnTo>
                      <a:lnTo>
                        <a:pt x="103" y="70"/>
                      </a:lnTo>
                      <a:lnTo>
                        <a:pt x="7" y="102"/>
                      </a:lnTo>
                      <a:lnTo>
                        <a:pt x="109" y="128"/>
                      </a:lnTo>
                      <a:lnTo>
                        <a:pt x="7" y="160"/>
                      </a:lnTo>
                      <a:lnTo>
                        <a:pt x="103" y="192"/>
                      </a:lnTo>
                      <a:lnTo>
                        <a:pt x="26" y="211"/>
                      </a:lnTo>
                      <a:lnTo>
                        <a:pt x="103" y="243"/>
                      </a:lnTo>
                      <a:lnTo>
                        <a:pt x="7" y="256"/>
                      </a:lnTo>
                      <a:lnTo>
                        <a:pt x="109" y="288"/>
                      </a:lnTo>
                      <a:lnTo>
                        <a:pt x="13" y="314"/>
                      </a:lnTo>
                      <a:lnTo>
                        <a:pt x="71" y="320"/>
                      </a:lnTo>
                      <a:lnTo>
                        <a:pt x="96" y="346"/>
                      </a:lnTo>
                      <a:lnTo>
                        <a:pt x="0" y="371"/>
                      </a:ln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grpSp>
          <p:sp>
            <p:nvSpPr>
              <p:cNvPr id="16403" name="Oval 178"/>
              <p:cNvSpPr>
                <a:spLocks noChangeArrowheads="1"/>
              </p:cNvSpPr>
              <p:nvPr/>
            </p:nvSpPr>
            <p:spPr bwMode="auto">
              <a:xfrm>
                <a:off x="1941513" y="1182688"/>
                <a:ext cx="233362" cy="233362"/>
              </a:xfrm>
              <a:prstGeom prst="ellipse">
                <a:avLst/>
              </a:prstGeom>
              <a:gradFill rotWithShape="1">
                <a:gsLst>
                  <a:gs pos="0">
                    <a:srgbClr val="761800"/>
                  </a:gs>
                  <a:gs pos="100000">
                    <a:srgbClr val="FF3300"/>
                  </a:gs>
                </a:gsLst>
                <a:lin ang="18900000" scaled="1"/>
              </a:gradFill>
              <a:ln w="38100" algn="ctr">
                <a:solidFill>
                  <a:srgbClr val="FF3300"/>
                </a:solidFill>
                <a:round/>
                <a:headEnd/>
                <a:tailEnd/>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1800">
                  <a:cs typeface="Arial" panose="020B0604020202020204" pitchFamily="34" charset="0"/>
                </a:endParaRPr>
              </a:p>
            </p:txBody>
          </p:sp>
        </p:grpSp>
      </p:grpSp>
      <p:sp>
        <p:nvSpPr>
          <p:cNvPr id="16392" name="TextBox 1"/>
          <p:cNvSpPr txBox="1">
            <a:spLocks noChangeArrowheads="1"/>
          </p:cNvSpPr>
          <p:nvPr/>
        </p:nvSpPr>
        <p:spPr bwMode="auto">
          <a:xfrm>
            <a:off x="0" y="560388"/>
            <a:ext cx="93598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r>
              <a:rPr lang="en-US" sz="2400" dirty="0">
                <a:solidFill>
                  <a:srgbClr val="009900"/>
                </a:solidFill>
              </a:rPr>
              <a:t>Aris Sgouros, </a:t>
            </a:r>
            <a:r>
              <a:rPr lang="en-US" sz="2400" dirty="0" err="1">
                <a:solidFill>
                  <a:srgbClr val="009900"/>
                </a:solidFill>
              </a:rPr>
              <a:t>Grigoris</a:t>
            </a:r>
            <a:r>
              <a:rPr lang="en-US" sz="2400" dirty="0">
                <a:solidFill>
                  <a:srgbClr val="009900"/>
                </a:solidFill>
              </a:rPr>
              <a:t> Megariotis, George </a:t>
            </a:r>
            <a:r>
              <a:rPr lang="en-US" sz="2400" dirty="0" smtClean="0">
                <a:solidFill>
                  <a:srgbClr val="009900"/>
                </a:solidFill>
              </a:rPr>
              <a:t>Vogiatzis, Alex Philippas</a:t>
            </a:r>
            <a:endParaRPr lang="en-US" sz="2400" dirty="0">
              <a:solidFill>
                <a:srgbClr val="009900"/>
              </a:solidFill>
            </a:endParaRPr>
          </a:p>
        </p:txBody>
      </p:sp>
      <p:sp>
        <p:nvSpPr>
          <p:cNvPr id="16393" name="TextBox 2"/>
          <p:cNvSpPr txBox="1">
            <a:spLocks noChangeArrowheads="1"/>
          </p:cNvSpPr>
          <p:nvPr/>
        </p:nvSpPr>
        <p:spPr bwMode="auto">
          <a:xfrm>
            <a:off x="274638" y="6343650"/>
            <a:ext cx="29337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r>
              <a:rPr lang="en-US">
                <a:solidFill>
                  <a:srgbClr val="CC0099"/>
                </a:solidFill>
              </a:rPr>
              <a:t>EMSIPON Code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7">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30200" y="-38100"/>
            <a:ext cx="8580438" cy="706438"/>
          </a:xfrm>
        </p:spPr>
        <p:txBody>
          <a:bodyPr/>
          <a:lstStyle/>
          <a:p>
            <a:pPr eaLnBrk="1" hangingPunct="1"/>
            <a:r>
              <a:rPr lang="en-US" sz="3200" smtClean="0">
                <a:solidFill>
                  <a:srgbClr val="FF0000"/>
                </a:solidFill>
              </a:rPr>
              <a:t>Viscoelastic properties of polymer melts</a:t>
            </a:r>
            <a:endParaRPr lang="el-GR" sz="3200" smtClean="0">
              <a:solidFill>
                <a:srgbClr val="FF0000"/>
              </a:solidFill>
            </a:endParaRPr>
          </a:p>
        </p:txBody>
      </p:sp>
      <p:sp>
        <p:nvSpPr>
          <p:cNvPr id="18435" name="Text Box 5"/>
          <p:cNvSpPr txBox="1">
            <a:spLocks noChangeArrowheads="1"/>
          </p:cNvSpPr>
          <p:nvPr/>
        </p:nvSpPr>
        <p:spPr bwMode="auto">
          <a:xfrm>
            <a:off x="107950" y="5826125"/>
            <a:ext cx="8640763"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dirty="0">
                <a:solidFill>
                  <a:srgbClr val="008000"/>
                </a:solidFill>
                <a:cs typeface="Arial" panose="020B0604020202020204" pitchFamily="34" charset="0"/>
              </a:rPr>
              <a:t>Vogiatzis, G.G.; Megariotis, G.; DNT </a:t>
            </a:r>
            <a:r>
              <a:rPr lang="en-US" sz="1800" i="1" dirty="0">
                <a:solidFill>
                  <a:srgbClr val="008000"/>
                </a:solidFill>
                <a:cs typeface="Arial" panose="020B0604020202020204" pitchFamily="34" charset="0"/>
              </a:rPr>
              <a:t>Macromolecules</a:t>
            </a:r>
            <a:r>
              <a:rPr lang="en-US" sz="1800" dirty="0">
                <a:solidFill>
                  <a:srgbClr val="008000"/>
                </a:solidFill>
                <a:cs typeface="Arial" panose="020B0604020202020204" pitchFamily="34" charset="0"/>
              </a:rPr>
              <a:t> </a:t>
            </a:r>
            <a:r>
              <a:rPr lang="en-US" sz="1800" b="1" dirty="0">
                <a:solidFill>
                  <a:srgbClr val="008000"/>
                </a:solidFill>
                <a:cs typeface="Arial" panose="020B0604020202020204" pitchFamily="34" charset="0"/>
              </a:rPr>
              <a:t>2017</a:t>
            </a:r>
            <a:r>
              <a:rPr lang="en-US" sz="1800" dirty="0">
                <a:solidFill>
                  <a:srgbClr val="008000"/>
                </a:solidFill>
                <a:cs typeface="Arial" panose="020B0604020202020204" pitchFamily="34" charset="0"/>
              </a:rPr>
              <a:t>, </a:t>
            </a:r>
            <a:r>
              <a:rPr lang="en-US" sz="1800" i="1" dirty="0">
                <a:solidFill>
                  <a:srgbClr val="008000"/>
                </a:solidFill>
                <a:cs typeface="Arial" panose="020B0604020202020204" pitchFamily="34" charset="0"/>
              </a:rPr>
              <a:t>50</a:t>
            </a:r>
            <a:r>
              <a:rPr lang="en-US" sz="1800" dirty="0">
                <a:solidFill>
                  <a:srgbClr val="008000"/>
                </a:solidFill>
                <a:cs typeface="Arial" panose="020B0604020202020204" pitchFamily="34" charset="0"/>
              </a:rPr>
              <a:t>, 3004</a:t>
            </a:r>
            <a:r>
              <a:rPr lang="en-US" sz="1800" b="1" dirty="0">
                <a:solidFill>
                  <a:srgbClr val="008000"/>
                </a:solidFill>
                <a:cs typeface="Arial" panose="020B0604020202020204" pitchFamily="34" charset="0"/>
              </a:rPr>
              <a:t> </a:t>
            </a:r>
            <a:r>
              <a:rPr lang="en-US" sz="1800" b="1" dirty="0" smtClean="0">
                <a:solidFill>
                  <a:srgbClr val="008000"/>
                </a:solidFill>
                <a:cs typeface="Arial" panose="020B0604020202020204" pitchFamily="34" charset="0"/>
              </a:rPr>
              <a:t>                      </a:t>
            </a:r>
            <a:r>
              <a:rPr lang="en-GB" sz="1800" dirty="0" smtClean="0">
                <a:solidFill>
                  <a:srgbClr val="008000"/>
                </a:solidFill>
                <a:cs typeface="Arial" panose="020B0604020202020204" pitchFamily="34" charset="0"/>
              </a:rPr>
              <a:t>Sgouros</a:t>
            </a:r>
            <a:r>
              <a:rPr lang="en-GB" sz="1800" dirty="0">
                <a:solidFill>
                  <a:srgbClr val="008000"/>
                </a:solidFill>
                <a:cs typeface="Arial" panose="020B0604020202020204" pitchFamily="34" charset="0"/>
              </a:rPr>
              <a:t>, </a:t>
            </a:r>
            <a:r>
              <a:rPr lang="en-GB" sz="1800" dirty="0">
                <a:solidFill>
                  <a:srgbClr val="009900"/>
                </a:solidFill>
                <a:cs typeface="Arial" panose="020B0604020202020204" pitchFamily="34" charset="0"/>
              </a:rPr>
              <a:t>A.P.; Megariotis, G.; DNT </a:t>
            </a:r>
            <a:r>
              <a:rPr lang="en-GB" sz="1800" i="1" dirty="0">
                <a:solidFill>
                  <a:srgbClr val="009900"/>
                </a:solidFill>
                <a:cs typeface="Arial" panose="020B0604020202020204" pitchFamily="34" charset="0"/>
              </a:rPr>
              <a:t>Macromolecules </a:t>
            </a:r>
            <a:r>
              <a:rPr lang="en-GB" sz="1800" b="1" dirty="0">
                <a:solidFill>
                  <a:srgbClr val="009900"/>
                </a:solidFill>
                <a:cs typeface="Arial" panose="020B0604020202020204" pitchFamily="34" charset="0"/>
              </a:rPr>
              <a:t>2017</a:t>
            </a:r>
            <a:r>
              <a:rPr lang="en-GB" sz="1800" i="1" dirty="0">
                <a:solidFill>
                  <a:srgbClr val="009900"/>
                </a:solidFill>
                <a:cs typeface="Arial" panose="020B0604020202020204" pitchFamily="34" charset="0"/>
              </a:rPr>
              <a:t>,</a:t>
            </a:r>
            <a:r>
              <a:rPr lang="en-GB" sz="1800" dirty="0">
                <a:solidFill>
                  <a:srgbClr val="009900"/>
                </a:solidFill>
                <a:cs typeface="Arial" panose="020B0604020202020204" pitchFamily="34" charset="0"/>
              </a:rPr>
              <a:t> </a:t>
            </a:r>
            <a:r>
              <a:rPr lang="en-GB" sz="1800" i="1" dirty="0">
                <a:solidFill>
                  <a:srgbClr val="009900"/>
                </a:solidFill>
                <a:cs typeface="Arial" panose="020B0604020202020204" pitchFamily="34" charset="0"/>
              </a:rPr>
              <a:t>50</a:t>
            </a:r>
            <a:r>
              <a:rPr lang="en-GB" sz="1800" dirty="0">
                <a:solidFill>
                  <a:srgbClr val="009900"/>
                </a:solidFill>
                <a:cs typeface="Arial" panose="020B0604020202020204" pitchFamily="34" charset="0"/>
              </a:rPr>
              <a:t>, 4524                                     </a:t>
            </a:r>
            <a:r>
              <a:rPr lang="en-US" sz="1800" dirty="0">
                <a:solidFill>
                  <a:srgbClr val="009900"/>
                </a:solidFill>
                <a:cs typeface="Arial" panose="020B0604020202020204" pitchFamily="34" charset="0"/>
              </a:rPr>
              <a:t>Megariotis, G.; Vogiatzis, G.G.; Sgouros, A.P.; DNT. </a:t>
            </a:r>
            <a:r>
              <a:rPr lang="en-US" sz="1800" i="1" dirty="0">
                <a:solidFill>
                  <a:srgbClr val="009900"/>
                </a:solidFill>
                <a:cs typeface="Arial" panose="020B0604020202020204" pitchFamily="34" charset="0"/>
              </a:rPr>
              <a:t>Polymers</a:t>
            </a:r>
            <a:r>
              <a:rPr lang="en-US" sz="1800" dirty="0">
                <a:solidFill>
                  <a:srgbClr val="009900"/>
                </a:solidFill>
                <a:cs typeface="Arial" panose="020B0604020202020204" pitchFamily="34" charset="0"/>
              </a:rPr>
              <a:t> </a:t>
            </a:r>
            <a:r>
              <a:rPr lang="en-US" sz="1800" b="1" dirty="0">
                <a:solidFill>
                  <a:srgbClr val="009900"/>
                </a:solidFill>
                <a:cs typeface="Arial" panose="020B0604020202020204" pitchFamily="34" charset="0"/>
              </a:rPr>
              <a:t>2018</a:t>
            </a:r>
            <a:r>
              <a:rPr lang="en-US" sz="1800" dirty="0">
                <a:solidFill>
                  <a:srgbClr val="009900"/>
                </a:solidFill>
                <a:cs typeface="Arial" panose="020B0604020202020204" pitchFamily="34" charset="0"/>
              </a:rPr>
              <a:t>, </a:t>
            </a:r>
            <a:r>
              <a:rPr lang="en-US" sz="1800" i="1" dirty="0">
                <a:solidFill>
                  <a:srgbClr val="009900"/>
                </a:solidFill>
                <a:cs typeface="Arial" panose="020B0604020202020204" pitchFamily="34" charset="0"/>
              </a:rPr>
              <a:t>10</a:t>
            </a:r>
            <a:r>
              <a:rPr lang="en-US" sz="1800" dirty="0">
                <a:solidFill>
                  <a:srgbClr val="009900"/>
                </a:solidFill>
                <a:cs typeface="Arial" panose="020B0604020202020204" pitchFamily="34" charset="0"/>
              </a:rPr>
              <a:t>, 1156</a:t>
            </a:r>
            <a:r>
              <a:rPr lang="en-US" sz="1800" dirty="0">
                <a:cs typeface="Arial" panose="020B0604020202020204" pitchFamily="34" charset="0"/>
              </a:rPr>
              <a:t>.</a:t>
            </a:r>
          </a:p>
          <a:p>
            <a:pPr eaLnBrk="1" hangingPunct="1">
              <a:spcBef>
                <a:spcPct val="50000"/>
              </a:spcBef>
              <a:buFontTx/>
              <a:buNone/>
            </a:pPr>
            <a:endParaRPr lang="el-GR" sz="1800" b="1" dirty="0">
              <a:solidFill>
                <a:srgbClr val="008000"/>
              </a:solidFill>
              <a:cs typeface="Arial" panose="020B0604020202020204" pitchFamily="34" charset="0"/>
            </a:endParaRPr>
          </a:p>
        </p:txBody>
      </p:sp>
      <p:sp>
        <p:nvSpPr>
          <p:cNvPr id="18436" name="Text Box 6"/>
          <p:cNvSpPr txBox="1">
            <a:spLocks noChangeArrowheads="1"/>
          </p:cNvSpPr>
          <p:nvPr/>
        </p:nvSpPr>
        <p:spPr bwMode="auto">
          <a:xfrm>
            <a:off x="182563" y="677863"/>
            <a:ext cx="83534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800">
                <a:solidFill>
                  <a:srgbClr val="0033CC"/>
                </a:solidFill>
                <a:cs typeface="Arial" panose="020B0604020202020204" pitchFamily="34" charset="0"/>
              </a:rPr>
              <a:t>Brownian dynamics/kinetic Monte Carlo simulation </a:t>
            </a:r>
            <a:endParaRPr lang="el-GR" sz="2800">
              <a:solidFill>
                <a:srgbClr val="0033CC"/>
              </a:solidFill>
              <a:cs typeface="Arial" panose="020B0604020202020204" pitchFamily="34" charset="0"/>
            </a:endParaRPr>
          </a:p>
        </p:txBody>
      </p:sp>
      <p:grpSp>
        <p:nvGrpSpPr>
          <p:cNvPr id="18437" name="Group 7"/>
          <p:cNvGrpSpPr>
            <a:grpSpLocks/>
          </p:cNvGrpSpPr>
          <p:nvPr/>
        </p:nvGrpSpPr>
        <p:grpSpPr bwMode="auto">
          <a:xfrm>
            <a:off x="-322263" y="1727200"/>
            <a:ext cx="4929188" cy="4302125"/>
            <a:chOff x="0" y="0"/>
            <a:chExt cx="3383281" cy="2994660"/>
          </a:xfrm>
        </p:grpSpPr>
        <p:grpSp>
          <p:nvGrpSpPr>
            <p:cNvPr id="18453" name="Group 9"/>
            <p:cNvGrpSpPr>
              <a:grpSpLocks/>
            </p:cNvGrpSpPr>
            <p:nvPr/>
          </p:nvGrpSpPr>
          <p:grpSpPr bwMode="auto">
            <a:xfrm>
              <a:off x="0" y="0"/>
              <a:ext cx="3383281" cy="2994660"/>
              <a:chOff x="0" y="243840"/>
              <a:chExt cx="4849938" cy="4345321"/>
            </a:xfrm>
          </p:grpSpPr>
          <p:grpSp>
            <p:nvGrpSpPr>
              <p:cNvPr id="18455" name="Group 11"/>
              <p:cNvGrpSpPr>
                <a:grpSpLocks/>
              </p:cNvGrpSpPr>
              <p:nvPr/>
            </p:nvGrpSpPr>
            <p:grpSpPr bwMode="auto">
              <a:xfrm>
                <a:off x="0" y="243840"/>
                <a:ext cx="4806244" cy="4345321"/>
                <a:chOff x="0" y="123361"/>
                <a:chExt cx="4806663" cy="4345331"/>
              </a:xfrm>
            </p:grpSpPr>
            <p:pic>
              <p:nvPicPr>
                <p:cNvPr id="18457" name="Picture 13"/>
                <p:cNvPicPr>
                  <a:picLocks noChangeAspect="1"/>
                </p:cNvPicPr>
                <p:nvPr/>
              </p:nvPicPr>
              <p:blipFill>
                <a:blip r:embed="rId2">
                  <a:extLst>
                    <a:ext uri="{28A0092B-C50C-407E-A947-70E740481C1C}">
                      <a14:useLocalDpi xmlns:a14="http://schemas.microsoft.com/office/drawing/2010/main" val="0"/>
                    </a:ext>
                  </a:extLst>
                </a:blip>
                <a:srcRect l="50749" t="6619" r="-1727" b="-6619"/>
                <a:stretch>
                  <a:fillRect/>
                </a:stretch>
              </p:blipFill>
              <p:spPr bwMode="auto">
                <a:xfrm>
                  <a:off x="426045" y="459567"/>
                  <a:ext cx="4380618" cy="400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8" name="TextBox 2"/>
                <p:cNvSpPr txBox="1">
                  <a:spLocks noChangeArrowheads="1"/>
                </p:cNvSpPr>
                <p:nvPr/>
              </p:nvSpPr>
              <p:spPr bwMode="auto">
                <a:xfrm>
                  <a:off x="0" y="123361"/>
                  <a:ext cx="609600" cy="5546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endParaRPr lang="en-US"/>
                </a:p>
              </p:txBody>
            </p:sp>
          </p:grpSp>
          <p:sp>
            <p:nvSpPr>
              <p:cNvPr id="18456" name="TextBox 3"/>
              <p:cNvSpPr txBox="1">
                <a:spLocks noChangeArrowheads="1"/>
              </p:cNvSpPr>
              <p:nvPr/>
            </p:nvSpPr>
            <p:spPr bwMode="auto">
              <a:xfrm>
                <a:off x="2745229" y="798495"/>
                <a:ext cx="2104709" cy="4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685800" algn="l"/>
                  </a:tabLst>
                  <a:defRPr sz="2600">
                    <a:solidFill>
                      <a:srgbClr val="FF3300"/>
                    </a:solidFill>
                    <a:latin typeface="Arial" panose="020B0604020202020204" pitchFamily="34" charset="0"/>
                  </a:defRPr>
                </a:lvl1pPr>
                <a:lvl2pPr marL="742950" indent="-285750">
                  <a:tabLst>
                    <a:tab pos="685800" algn="l"/>
                  </a:tabLst>
                  <a:defRPr sz="2600">
                    <a:solidFill>
                      <a:srgbClr val="FF3300"/>
                    </a:solidFill>
                    <a:latin typeface="Arial" panose="020B0604020202020204" pitchFamily="34" charset="0"/>
                  </a:defRPr>
                </a:lvl2pPr>
                <a:lvl3pPr marL="1143000" indent="-228600">
                  <a:tabLst>
                    <a:tab pos="685800" algn="l"/>
                  </a:tabLst>
                  <a:defRPr sz="2600">
                    <a:solidFill>
                      <a:srgbClr val="FF3300"/>
                    </a:solidFill>
                    <a:latin typeface="Arial" panose="020B0604020202020204" pitchFamily="34" charset="0"/>
                  </a:defRPr>
                </a:lvl3pPr>
                <a:lvl4pPr marL="1600200" indent="-228600">
                  <a:tabLst>
                    <a:tab pos="685800" algn="l"/>
                  </a:tabLst>
                  <a:defRPr sz="2600">
                    <a:solidFill>
                      <a:srgbClr val="FF3300"/>
                    </a:solidFill>
                    <a:latin typeface="Arial" panose="020B0604020202020204" pitchFamily="34" charset="0"/>
                  </a:defRPr>
                </a:lvl4pPr>
                <a:lvl5pPr marL="2057400" indent="-228600">
                  <a:tabLst>
                    <a:tab pos="685800" algn="l"/>
                  </a:tabLst>
                  <a:defRPr sz="2600">
                    <a:solidFill>
                      <a:srgbClr val="FF3300"/>
                    </a:solidFill>
                    <a:latin typeface="Arial" panose="020B0604020202020204" pitchFamily="34" charset="0"/>
                  </a:defRPr>
                </a:lvl5pPr>
                <a:lvl6pPr marL="2514600" indent="-228600" eaLnBrk="0" fontAlgn="base" hangingPunct="0">
                  <a:spcBef>
                    <a:spcPct val="0"/>
                  </a:spcBef>
                  <a:spcAft>
                    <a:spcPct val="0"/>
                  </a:spcAft>
                  <a:tabLst>
                    <a:tab pos="685800" algn="l"/>
                  </a:tabLst>
                  <a:defRPr sz="2600">
                    <a:solidFill>
                      <a:srgbClr val="FF3300"/>
                    </a:solidFill>
                    <a:latin typeface="Arial" panose="020B0604020202020204" pitchFamily="34" charset="0"/>
                  </a:defRPr>
                </a:lvl6pPr>
                <a:lvl7pPr marL="2971800" indent="-228600" eaLnBrk="0" fontAlgn="base" hangingPunct="0">
                  <a:spcBef>
                    <a:spcPct val="0"/>
                  </a:spcBef>
                  <a:spcAft>
                    <a:spcPct val="0"/>
                  </a:spcAft>
                  <a:tabLst>
                    <a:tab pos="685800" algn="l"/>
                  </a:tabLst>
                  <a:defRPr sz="2600">
                    <a:solidFill>
                      <a:srgbClr val="FF3300"/>
                    </a:solidFill>
                    <a:latin typeface="Arial" panose="020B0604020202020204" pitchFamily="34" charset="0"/>
                  </a:defRPr>
                </a:lvl7pPr>
                <a:lvl8pPr marL="3429000" indent="-228600" eaLnBrk="0" fontAlgn="base" hangingPunct="0">
                  <a:spcBef>
                    <a:spcPct val="0"/>
                  </a:spcBef>
                  <a:spcAft>
                    <a:spcPct val="0"/>
                  </a:spcAft>
                  <a:tabLst>
                    <a:tab pos="685800" algn="l"/>
                  </a:tabLst>
                  <a:defRPr sz="2600">
                    <a:solidFill>
                      <a:srgbClr val="FF3300"/>
                    </a:solidFill>
                    <a:latin typeface="Arial" panose="020B0604020202020204" pitchFamily="34" charset="0"/>
                  </a:defRPr>
                </a:lvl8pPr>
                <a:lvl9pPr marL="3886200" indent="-228600" eaLnBrk="0" fontAlgn="base" hangingPunct="0">
                  <a:spcBef>
                    <a:spcPct val="0"/>
                  </a:spcBef>
                  <a:spcAft>
                    <a:spcPct val="0"/>
                  </a:spcAft>
                  <a:tabLst>
                    <a:tab pos="685800" algn="l"/>
                  </a:tabLst>
                  <a:defRPr sz="2600">
                    <a:solidFill>
                      <a:srgbClr val="FF3300"/>
                    </a:solidFill>
                    <a:latin typeface="Arial" panose="020B0604020202020204" pitchFamily="34" charset="0"/>
                  </a:defRPr>
                </a:lvl9pPr>
              </a:lstStyle>
              <a:p>
                <a:r>
                  <a:rPr lang="en-US" sz="1100">
                    <a:solidFill>
                      <a:srgbClr val="0000FF"/>
                    </a:solidFill>
                    <a:cs typeface="Times New Roman" panose="02020603050405020304" pitchFamily="18" charset="0"/>
                  </a:rPr>
                  <a:t>PE </a:t>
                </a:r>
                <a:r>
                  <a:rPr lang="en-US" sz="1100">
                    <a:solidFill>
                      <a:srgbClr val="000000"/>
                    </a:solidFill>
                    <a:cs typeface="Times New Roman" panose="02020603050405020304" pitchFamily="18" charset="0"/>
                  </a:rPr>
                  <a:t>450 K, 1 bar</a:t>
                </a:r>
                <a:endParaRPr lang="en-US" sz="1200">
                  <a:latin typeface="Times New Roman" panose="02020603050405020304" pitchFamily="18" charset="0"/>
                  <a:cs typeface="Times New Roman" panose="02020603050405020304" pitchFamily="18" charset="0"/>
                </a:endParaRPr>
              </a:p>
            </p:txBody>
          </p:sp>
        </p:grpSp>
        <p:sp>
          <p:nvSpPr>
            <p:cNvPr id="11" name="Rectangle 10"/>
            <p:cNvSpPr/>
            <p:nvPr/>
          </p:nvSpPr>
          <p:spPr>
            <a:xfrm>
              <a:off x="1532011" y="776844"/>
              <a:ext cx="265868" cy="365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grpSp>
        <p:nvGrpSpPr>
          <p:cNvPr id="18438" name="Group 3"/>
          <p:cNvGrpSpPr>
            <a:grpSpLocks/>
          </p:cNvGrpSpPr>
          <p:nvPr/>
        </p:nvGrpSpPr>
        <p:grpSpPr bwMode="auto">
          <a:xfrm>
            <a:off x="4606925" y="1771650"/>
            <a:ext cx="4287838" cy="3994150"/>
            <a:chOff x="4531310" y="2146768"/>
            <a:chExt cx="4289162" cy="3993239"/>
          </a:xfrm>
        </p:grpSpPr>
        <p:grpSp>
          <p:nvGrpSpPr>
            <p:cNvPr id="18440" name="Group 23"/>
            <p:cNvGrpSpPr>
              <a:grpSpLocks/>
            </p:cNvGrpSpPr>
            <p:nvPr/>
          </p:nvGrpSpPr>
          <p:grpSpPr bwMode="auto">
            <a:xfrm>
              <a:off x="4531310" y="2146768"/>
              <a:ext cx="4289162" cy="3993239"/>
              <a:chOff x="0" y="0"/>
              <a:chExt cx="3702685" cy="3261360"/>
            </a:xfrm>
          </p:grpSpPr>
          <p:grpSp>
            <p:nvGrpSpPr>
              <p:cNvPr id="18445" name="Group 24"/>
              <p:cNvGrpSpPr>
                <a:grpSpLocks/>
              </p:cNvGrpSpPr>
              <p:nvPr/>
            </p:nvGrpSpPr>
            <p:grpSpPr bwMode="auto">
              <a:xfrm>
                <a:off x="38100" y="2667000"/>
                <a:ext cx="3602990" cy="594360"/>
                <a:chOff x="0" y="0"/>
                <a:chExt cx="3602990" cy="594360"/>
              </a:xfrm>
            </p:grpSpPr>
            <p:pic>
              <p:nvPicPr>
                <p:cNvPr id="18451" name="Picture 30"/>
                <p:cNvPicPr>
                  <a:picLocks noChangeAspect="1"/>
                </p:cNvPicPr>
                <p:nvPr/>
              </p:nvPicPr>
              <p:blipFill>
                <a:blip r:embed="rId3">
                  <a:extLst>
                    <a:ext uri="{28A0092B-C50C-407E-A947-70E740481C1C}">
                      <a14:useLocalDpi xmlns:a14="http://schemas.microsoft.com/office/drawing/2010/main" val="0"/>
                    </a:ext>
                  </a:extLst>
                </a:blip>
                <a:srcRect t="91660" b="-1096"/>
                <a:stretch>
                  <a:fillRect/>
                </a:stretch>
              </p:blipFill>
              <p:spPr bwMode="auto">
                <a:xfrm>
                  <a:off x="0" y="45720"/>
                  <a:ext cx="360299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31"/>
                <p:cNvSpPr/>
                <p:nvPr/>
              </p:nvSpPr>
              <p:spPr>
                <a:xfrm>
                  <a:off x="92132" y="-617"/>
                  <a:ext cx="364648" cy="221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grpSp>
            <p:nvGrpSpPr>
              <p:cNvPr id="18446" name="Group 25"/>
              <p:cNvGrpSpPr>
                <a:grpSpLocks/>
              </p:cNvGrpSpPr>
              <p:nvPr/>
            </p:nvGrpSpPr>
            <p:grpSpPr bwMode="auto">
              <a:xfrm>
                <a:off x="0" y="0"/>
                <a:ext cx="3702685" cy="2994660"/>
                <a:chOff x="0" y="0"/>
                <a:chExt cx="3702685" cy="2994660"/>
              </a:xfrm>
            </p:grpSpPr>
            <p:grpSp>
              <p:nvGrpSpPr>
                <p:cNvPr id="18447" name="Group 26"/>
                <p:cNvGrpSpPr>
                  <a:grpSpLocks/>
                </p:cNvGrpSpPr>
                <p:nvPr/>
              </p:nvGrpSpPr>
              <p:grpSpPr bwMode="auto">
                <a:xfrm>
                  <a:off x="0" y="0"/>
                  <a:ext cx="3702685" cy="2849880"/>
                  <a:chOff x="0" y="0"/>
                  <a:chExt cx="3702685" cy="2849880"/>
                </a:xfrm>
              </p:grpSpPr>
              <p:pic>
                <p:nvPicPr>
                  <p:cNvPr id="18449" name="Picture 28"/>
                  <p:cNvPicPr>
                    <a:picLocks noChangeAspect="1"/>
                  </p:cNvPicPr>
                  <p:nvPr/>
                </p:nvPicPr>
                <p:blipFill>
                  <a:blip r:embed="rId4">
                    <a:extLst>
                      <a:ext uri="{28A0092B-C50C-407E-A947-70E740481C1C}">
                        <a14:useLocalDpi xmlns:a14="http://schemas.microsoft.com/office/drawing/2010/main" val="0"/>
                      </a:ext>
                    </a:extLst>
                  </a:blip>
                  <a:srcRect t="8" r="-1517" b="51263"/>
                  <a:stretch>
                    <a:fillRect/>
                  </a:stretch>
                </p:blipFill>
                <p:spPr bwMode="auto">
                  <a:xfrm>
                    <a:off x="45720" y="15240"/>
                    <a:ext cx="3656965" cy="283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0" name="Oval 29"/>
                  <p:cNvSpPr>
                    <a:spLocks noChangeArrowheads="1"/>
                  </p:cNvSpPr>
                  <p:nvPr/>
                </p:nvSpPr>
                <p:spPr bwMode="auto">
                  <a:xfrm>
                    <a:off x="0" y="0"/>
                    <a:ext cx="266700" cy="251460"/>
                  </a:xfrm>
                  <a:prstGeom prst="ellipse">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endParaRPr lang="en-US"/>
                  </a:p>
                </p:txBody>
              </p:sp>
            </p:grpSp>
            <p:sp>
              <p:nvSpPr>
                <p:cNvPr id="18448" name="Oval 27"/>
                <p:cNvSpPr>
                  <a:spLocks noChangeArrowheads="1"/>
                </p:cNvSpPr>
                <p:nvPr/>
              </p:nvSpPr>
              <p:spPr bwMode="auto">
                <a:xfrm>
                  <a:off x="0" y="2743200"/>
                  <a:ext cx="266700" cy="251460"/>
                </a:xfrm>
                <a:prstGeom prst="ellipse">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endParaRPr lang="en-US"/>
                </a:p>
              </p:txBody>
            </p:sp>
          </p:grpSp>
        </p:grpSp>
        <p:sp>
          <p:nvSpPr>
            <p:cNvPr id="3" name="Rectangle 2"/>
            <p:cNvSpPr/>
            <p:nvPr/>
          </p:nvSpPr>
          <p:spPr>
            <a:xfrm>
              <a:off x="7524672" y="3248242"/>
              <a:ext cx="935326" cy="282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p:nvPr/>
          </p:nvSpPr>
          <p:spPr>
            <a:xfrm>
              <a:off x="5322129" y="4694125"/>
              <a:ext cx="1122710" cy="22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ectangle 34"/>
            <p:cNvSpPr/>
            <p:nvPr/>
          </p:nvSpPr>
          <p:spPr>
            <a:xfrm>
              <a:off x="7092739" y="5157569"/>
              <a:ext cx="287426" cy="331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p:cNvSpPr/>
            <p:nvPr/>
          </p:nvSpPr>
          <p:spPr>
            <a:xfrm>
              <a:off x="6660805" y="4897279"/>
              <a:ext cx="287426" cy="331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8439" name="Text Box 7"/>
          <p:cNvSpPr txBox="1">
            <a:spLocks noChangeArrowheads="1"/>
          </p:cNvSpPr>
          <p:nvPr/>
        </p:nvSpPr>
        <p:spPr bwMode="auto">
          <a:xfrm>
            <a:off x="182563" y="1138238"/>
            <a:ext cx="87122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ct val="20000"/>
              </a:spcAft>
              <a:buFontTx/>
              <a:buNone/>
            </a:pPr>
            <a:r>
              <a:rPr lang="en-US" sz="2400">
                <a:cs typeface="Arial" panose="020B0604020202020204" pitchFamily="34" charset="0"/>
              </a:rPr>
              <a:t>Mesoscopic  free energy function incorporating intrachain spring, slip-spring, and nonbonded contributions.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476375" y="-150813"/>
            <a:ext cx="8229600" cy="766763"/>
          </a:xfrm>
        </p:spPr>
        <p:txBody>
          <a:bodyPr/>
          <a:lstStyle/>
          <a:p>
            <a:r>
              <a:rPr lang="en-US" sz="3600" smtClean="0">
                <a:solidFill>
                  <a:srgbClr val="FF0000"/>
                </a:solidFill>
              </a:rPr>
              <a:t>Polymers at Interfaces</a:t>
            </a:r>
          </a:p>
        </p:txBody>
      </p:sp>
      <p:pic>
        <p:nvPicPr>
          <p:cNvPr id="19459" name="Picture 2" descr="atom_repres_b"/>
          <p:cNvPicPr>
            <a:picLocks noChangeAspect="1" noChangeArrowheads="1"/>
          </p:cNvPicPr>
          <p:nvPr/>
        </p:nvPicPr>
        <p:blipFill>
          <a:blip r:embed="rId3">
            <a:extLst>
              <a:ext uri="{28A0092B-C50C-407E-A947-70E740481C1C}">
                <a14:useLocalDpi xmlns:a14="http://schemas.microsoft.com/office/drawing/2010/main" val="0"/>
              </a:ext>
            </a:extLst>
          </a:blip>
          <a:srcRect t="2" b="4770"/>
          <a:stretch>
            <a:fillRect/>
          </a:stretch>
        </p:blipFill>
        <p:spPr bwMode="auto">
          <a:xfrm>
            <a:off x="295275" y="501650"/>
            <a:ext cx="2971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3"/>
          <p:cNvSpPr txBox="1">
            <a:spLocks noChangeArrowheads="1"/>
          </p:cNvSpPr>
          <p:nvPr/>
        </p:nvSpPr>
        <p:spPr bwMode="auto">
          <a:xfrm>
            <a:off x="3511550" y="562523"/>
            <a:ext cx="5903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r>
              <a:rPr lang="en-US" sz="2400" dirty="0">
                <a:solidFill>
                  <a:srgbClr val="008000"/>
                </a:solidFill>
              </a:rPr>
              <a:t>polyethylene (</a:t>
            </a:r>
            <a:r>
              <a:rPr lang="en-US" sz="2400" dirty="0">
                <a:solidFill>
                  <a:srgbClr val="008000"/>
                </a:solidFill>
                <a:latin typeface="Times New Roman" panose="02020603050405020304" pitchFamily="18" charset="0"/>
                <a:cs typeface="Times New Roman" panose="02020603050405020304" pitchFamily="18" charset="0"/>
              </a:rPr>
              <a:t>f</a:t>
            </a:r>
            <a:r>
              <a:rPr lang="en-US" sz="2400" dirty="0">
                <a:solidFill>
                  <a:srgbClr val="008000"/>
                </a:solidFill>
              </a:rPr>
              <a:t>)</a:t>
            </a:r>
            <a:r>
              <a:rPr lang="en-US" sz="2400" dirty="0">
                <a:solidFill>
                  <a:srgbClr val="0033CC"/>
                </a:solidFill>
              </a:rPr>
              <a:t>/graphite (</a:t>
            </a:r>
            <a:r>
              <a:rPr lang="en-US" sz="2400" dirty="0">
                <a:solidFill>
                  <a:srgbClr val="0033CC"/>
                </a:solidFill>
                <a:latin typeface="Times New Roman" panose="02020603050405020304" pitchFamily="18" charset="0"/>
                <a:cs typeface="Times New Roman" panose="02020603050405020304" pitchFamily="18" charset="0"/>
              </a:rPr>
              <a:t>s</a:t>
            </a:r>
            <a:r>
              <a:rPr lang="en-US" sz="2400" dirty="0">
                <a:solidFill>
                  <a:srgbClr val="0033CC"/>
                </a:solidFill>
              </a:rPr>
              <a:t>)</a:t>
            </a:r>
          </a:p>
        </p:txBody>
      </p:sp>
      <p:sp>
        <p:nvSpPr>
          <p:cNvPr id="11" name="Rectangle 10"/>
          <p:cNvSpPr/>
          <p:nvPr/>
        </p:nvSpPr>
        <p:spPr>
          <a:xfrm>
            <a:off x="4257675" y="4013200"/>
            <a:ext cx="225425" cy="207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nvGrpSpPr>
          <p:cNvPr id="8" name="Group 7"/>
          <p:cNvGrpSpPr>
            <a:grpSpLocks/>
          </p:cNvGrpSpPr>
          <p:nvPr/>
        </p:nvGrpSpPr>
        <p:grpSpPr bwMode="auto">
          <a:xfrm>
            <a:off x="4256088" y="1041400"/>
            <a:ext cx="4533900" cy="3552825"/>
            <a:chOff x="4389154" y="1314007"/>
            <a:chExt cx="4212395" cy="3290934"/>
          </a:xfrm>
        </p:grpSpPr>
        <p:grpSp>
          <p:nvGrpSpPr>
            <p:cNvPr id="19472" name="Group 6"/>
            <p:cNvGrpSpPr>
              <a:grpSpLocks/>
            </p:cNvGrpSpPr>
            <p:nvPr/>
          </p:nvGrpSpPr>
          <p:grpSpPr bwMode="auto">
            <a:xfrm>
              <a:off x="4389154" y="1314007"/>
              <a:ext cx="4212395" cy="3290934"/>
              <a:chOff x="4389154" y="1314007"/>
              <a:chExt cx="4212395" cy="3290934"/>
            </a:xfrm>
          </p:grpSpPr>
          <p:pic>
            <p:nvPicPr>
              <p:cNvPr id="19474" name="Picture 3" descr="g_vs_M"/>
              <p:cNvPicPr>
                <a:picLocks noChangeAspect="1" noChangeArrowheads="1"/>
              </p:cNvPicPr>
              <p:nvPr/>
            </p:nvPicPr>
            <p:blipFill>
              <a:blip r:embed="rId4">
                <a:extLst>
                  <a:ext uri="{28A0092B-C50C-407E-A947-70E740481C1C}">
                    <a14:useLocalDpi xmlns:a14="http://schemas.microsoft.com/office/drawing/2010/main" val="0"/>
                  </a:ext>
                </a:extLst>
              </a:blip>
              <a:srcRect t="-3" r="1538" b="48538"/>
              <a:stretch>
                <a:fillRect/>
              </a:stretch>
            </p:blipFill>
            <p:spPr bwMode="auto">
              <a:xfrm>
                <a:off x="4389154" y="1314007"/>
                <a:ext cx="4212395" cy="3290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5" name="TextBox 4"/>
              <p:cNvSpPr txBox="1">
                <a:spLocks noChangeArrowheads="1"/>
              </p:cNvSpPr>
              <p:nvPr/>
            </p:nvSpPr>
            <p:spPr bwMode="auto">
              <a:xfrm>
                <a:off x="7164288" y="3431418"/>
                <a:ext cx="10295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r>
                  <a:rPr lang="en-US" sz="1600" i="1">
                    <a:solidFill>
                      <a:srgbClr val="000000"/>
                    </a:solidFill>
                    <a:latin typeface="Times New Roman" panose="02020603050405020304" pitchFamily="18" charset="0"/>
                    <a:cs typeface="Times New Roman" panose="02020603050405020304" pitchFamily="18" charset="0"/>
                  </a:rPr>
                  <a:t>T</a:t>
                </a:r>
                <a:r>
                  <a:rPr lang="en-US" sz="1600">
                    <a:solidFill>
                      <a:srgbClr val="000000"/>
                    </a:solidFill>
                    <a:latin typeface="Times New Roman" panose="02020603050405020304" pitchFamily="18" charset="0"/>
                    <a:cs typeface="Times New Roman" panose="02020603050405020304" pitchFamily="18" charset="0"/>
                  </a:rPr>
                  <a:t>=450 K</a:t>
                </a:r>
              </a:p>
            </p:txBody>
          </p:sp>
          <p:sp>
            <p:nvSpPr>
              <p:cNvPr id="6" name="Rectangle 5"/>
              <p:cNvSpPr/>
              <p:nvPr/>
            </p:nvSpPr>
            <p:spPr>
              <a:xfrm>
                <a:off x="7608922" y="2853600"/>
                <a:ext cx="502951" cy="502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0" name="Rectangle 9"/>
              <p:cNvSpPr/>
              <p:nvPr/>
            </p:nvSpPr>
            <p:spPr>
              <a:xfrm>
                <a:off x="4389154" y="1314007"/>
                <a:ext cx="255162" cy="238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sp>
          <p:nvSpPr>
            <p:cNvPr id="13" name="Rectangle 12"/>
            <p:cNvSpPr/>
            <p:nvPr/>
          </p:nvSpPr>
          <p:spPr>
            <a:xfrm>
              <a:off x="4389154" y="4293199"/>
              <a:ext cx="255162" cy="216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grpSp>
        <p:nvGrpSpPr>
          <p:cNvPr id="18" name="Group 17"/>
          <p:cNvGrpSpPr>
            <a:grpSpLocks/>
          </p:cNvGrpSpPr>
          <p:nvPr/>
        </p:nvGrpSpPr>
        <p:grpSpPr bwMode="auto">
          <a:xfrm>
            <a:off x="39688" y="3617913"/>
            <a:ext cx="9063037" cy="3168650"/>
            <a:chOff x="-11815" y="3789040"/>
            <a:chExt cx="9063509" cy="3167465"/>
          </a:xfrm>
        </p:grpSpPr>
        <p:grpSp>
          <p:nvGrpSpPr>
            <p:cNvPr id="19467" name="Group 8"/>
            <p:cNvGrpSpPr>
              <a:grpSpLocks/>
            </p:cNvGrpSpPr>
            <p:nvPr/>
          </p:nvGrpSpPr>
          <p:grpSpPr bwMode="auto">
            <a:xfrm>
              <a:off x="-11815" y="3789040"/>
              <a:ext cx="4424809" cy="3167465"/>
              <a:chOff x="-11815" y="3675545"/>
              <a:chExt cx="4424809" cy="3167465"/>
            </a:xfrm>
          </p:grpSpPr>
          <p:pic>
            <p:nvPicPr>
              <p:cNvPr id="19469" name="Picture 4" descr="W"/>
              <p:cNvPicPr>
                <a:picLocks noChangeAspect="1" noChangeArrowheads="1"/>
              </p:cNvPicPr>
              <p:nvPr/>
            </p:nvPicPr>
            <p:blipFill>
              <a:blip r:embed="rId5" cstate="print">
                <a:extLst>
                  <a:ext uri="{28A0092B-C50C-407E-A947-70E740481C1C}">
                    <a14:useLocalDpi xmlns:a14="http://schemas.microsoft.com/office/drawing/2010/main" val="0"/>
                  </a:ext>
                </a:extLst>
              </a:blip>
              <a:srcRect l="49203" r="-191"/>
              <a:stretch>
                <a:fillRect/>
              </a:stretch>
            </p:blipFill>
            <p:spPr bwMode="auto">
              <a:xfrm>
                <a:off x="-11815" y="3719814"/>
                <a:ext cx="4424809" cy="31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9937" y="3675545"/>
                <a:ext cx="274651" cy="257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6" name="Rectangle 15"/>
              <p:cNvSpPr/>
              <p:nvPr/>
            </p:nvSpPr>
            <p:spPr>
              <a:xfrm>
                <a:off x="-10228" y="6292353"/>
                <a:ext cx="274652" cy="258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sp>
          <p:nvSpPr>
            <p:cNvPr id="19468" name="TextBox 11"/>
            <p:cNvSpPr txBox="1">
              <a:spLocks noChangeArrowheads="1"/>
            </p:cNvSpPr>
            <p:nvPr/>
          </p:nvSpPr>
          <p:spPr bwMode="auto">
            <a:xfrm>
              <a:off x="4646448" y="4725865"/>
              <a:ext cx="440524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r>
                <a:rPr lang="en-US" sz="2000" i="1">
                  <a:solidFill>
                    <a:srgbClr val="FF0000"/>
                  </a:solidFill>
                  <a:latin typeface="Times New Roman" panose="02020603050405020304" pitchFamily="18" charset="0"/>
                  <a:cs typeface="Times New Roman" panose="02020603050405020304" pitchFamily="18" charset="0"/>
                </a:rPr>
                <a:t>W</a:t>
              </a:r>
              <a:r>
                <a:rPr lang="en-US" sz="2000" baseline="-25000">
                  <a:solidFill>
                    <a:srgbClr val="FF0000"/>
                  </a:solidFill>
                  <a:latin typeface="Times New Roman" panose="02020603050405020304" pitchFamily="18" charset="0"/>
                  <a:cs typeface="Times New Roman" panose="02020603050405020304" pitchFamily="18" charset="0"/>
                </a:rPr>
                <a:t>A</a:t>
              </a:r>
              <a:r>
                <a:rPr lang="en-US" sz="2000">
                  <a:solidFill>
                    <a:srgbClr val="000000"/>
                  </a:solidFill>
                  <a:latin typeface="Times New Roman" panose="02020603050405020304" pitchFamily="18" charset="0"/>
                  <a:cs typeface="Times New Roman" panose="02020603050405020304" pitchFamily="18" charset="0"/>
                </a:rPr>
                <a:t>=</a:t>
              </a:r>
              <a:r>
                <a:rPr lang="en-US" sz="2000"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sz="2000" baseline="-25000">
                  <a:solidFill>
                    <a:srgbClr val="008000"/>
                  </a:solidFill>
                  <a:latin typeface="Times New Roman" panose="02020603050405020304" pitchFamily="18" charset="0"/>
                  <a:cs typeface="Times New Roman" panose="02020603050405020304" pitchFamily="18" charset="0"/>
                  <a:sym typeface="Symbol" panose="05050102010706020507" pitchFamily="18" charset="2"/>
                </a:rPr>
                <a:t>f</a:t>
              </a:r>
              <a:r>
                <a:rPr lang="en-US" sz="2000" baseline="-25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v</a:t>
              </a:r>
              <a:r>
                <a:rPr lang="en-US" sz="2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sz="2000"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2000" baseline="-25000">
                  <a:solidFill>
                    <a:srgbClr val="0033CC"/>
                  </a:solidFill>
                  <a:latin typeface="Times New Roman" panose="02020603050405020304" pitchFamily="18" charset="0"/>
                  <a:cs typeface="Times New Roman" panose="02020603050405020304" pitchFamily="18" charset="0"/>
                  <a:sym typeface="Symbol" panose="05050102010706020507" pitchFamily="18" charset="2"/>
                </a:rPr>
                <a:t>s</a:t>
              </a:r>
              <a:r>
                <a:rPr lang="en-US" sz="2000" baseline="-25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v</a:t>
              </a:r>
              <a:r>
                <a:rPr lang="en-US" sz="2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sz="2000"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2000" baseline="-25000">
                  <a:solidFill>
                    <a:srgbClr val="008000"/>
                  </a:solidFill>
                  <a:latin typeface="Times New Roman" panose="02020603050405020304" pitchFamily="18" charset="0"/>
                  <a:cs typeface="Times New Roman" panose="02020603050405020304" pitchFamily="18" charset="0"/>
                  <a:sym typeface="Symbol" panose="05050102010706020507" pitchFamily="18" charset="2"/>
                </a:rPr>
                <a:t>f</a:t>
              </a:r>
              <a:r>
                <a:rPr lang="en-US" sz="2000" baseline="-25000">
                  <a:solidFill>
                    <a:srgbClr val="0033CC"/>
                  </a:solidFill>
                  <a:latin typeface="Times New Roman" panose="02020603050405020304" pitchFamily="18" charset="0"/>
                  <a:cs typeface="Times New Roman" panose="02020603050405020304" pitchFamily="18" charset="0"/>
                  <a:sym typeface="Symbol" panose="05050102010706020507" pitchFamily="18" charset="2"/>
                </a:rPr>
                <a:t>s</a:t>
              </a:r>
              <a:r>
                <a:rPr lang="en-US" sz="2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2000">
                  <a:solidFill>
                    <a:srgbClr val="FF0000"/>
                  </a:solidFill>
                  <a:latin typeface="Times New Roman" panose="02020603050405020304" pitchFamily="18" charset="0"/>
                  <a:cs typeface="Times New Roman" panose="02020603050405020304" pitchFamily="18" charset="0"/>
                  <a:sym typeface="Symbol" panose="05050102010706020507" pitchFamily="18" charset="2"/>
                </a:rPr>
                <a:t>work of adhesion </a:t>
              </a:r>
            </a:p>
            <a:p>
              <a:r>
                <a:rPr lang="en-US" sz="2000" i="1">
                  <a:solidFill>
                    <a:srgbClr val="0033CC"/>
                  </a:solidFill>
                  <a:latin typeface="Times New Roman" panose="02020603050405020304" pitchFamily="18" charset="0"/>
                  <a:cs typeface="Times New Roman" panose="02020603050405020304" pitchFamily="18" charset="0"/>
                </a:rPr>
                <a:t>W</a:t>
              </a:r>
              <a:r>
                <a:rPr lang="en-US" sz="2000" baseline="-25000">
                  <a:solidFill>
                    <a:srgbClr val="0033CC"/>
                  </a:solidFill>
                  <a:latin typeface="Times New Roman" panose="02020603050405020304" pitchFamily="18" charset="0"/>
                  <a:cs typeface="Times New Roman" panose="02020603050405020304" pitchFamily="18" charset="0"/>
                </a:rPr>
                <a:t>I </a:t>
              </a:r>
              <a:r>
                <a:rPr lang="en-US" sz="2000">
                  <a:solidFill>
                    <a:srgbClr val="000000"/>
                  </a:solidFill>
                  <a:latin typeface="Times New Roman" panose="02020603050405020304" pitchFamily="18" charset="0"/>
                  <a:cs typeface="Times New Roman" panose="02020603050405020304" pitchFamily="18" charset="0"/>
                </a:rPr>
                <a:t>=</a:t>
              </a:r>
              <a:r>
                <a:rPr lang="en-US" sz="2000"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sz="2000" baseline="-25000">
                  <a:solidFill>
                    <a:srgbClr val="0033CC"/>
                  </a:solidFill>
                  <a:latin typeface="Times New Roman" panose="02020603050405020304" pitchFamily="18" charset="0"/>
                  <a:cs typeface="Times New Roman" panose="02020603050405020304" pitchFamily="18" charset="0"/>
                  <a:sym typeface="Symbol" panose="05050102010706020507" pitchFamily="18" charset="2"/>
                </a:rPr>
                <a:t>s</a:t>
              </a:r>
              <a:r>
                <a:rPr lang="en-US" sz="2000" baseline="-25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v</a:t>
              </a:r>
              <a:r>
                <a:rPr lang="en-US" sz="2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sz="2000"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2000" baseline="-25000">
                  <a:solidFill>
                    <a:srgbClr val="008000"/>
                  </a:solidFill>
                  <a:latin typeface="Times New Roman" panose="02020603050405020304" pitchFamily="18" charset="0"/>
                  <a:cs typeface="Times New Roman" panose="02020603050405020304" pitchFamily="18" charset="0"/>
                  <a:sym typeface="Symbol" panose="05050102010706020507" pitchFamily="18" charset="2"/>
                </a:rPr>
                <a:t>f</a:t>
              </a:r>
              <a:r>
                <a:rPr lang="en-US" sz="2000" baseline="-25000">
                  <a:solidFill>
                    <a:srgbClr val="0033CC"/>
                  </a:solidFill>
                  <a:latin typeface="Times New Roman" panose="02020603050405020304" pitchFamily="18" charset="0"/>
                  <a:cs typeface="Times New Roman" panose="02020603050405020304" pitchFamily="18" charset="0"/>
                  <a:sym typeface="Symbol" panose="05050102010706020507" pitchFamily="18" charset="2"/>
                </a:rPr>
                <a:t>s</a:t>
              </a:r>
              <a:r>
                <a:rPr lang="en-US" sz="2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2000">
                  <a:solidFill>
                    <a:srgbClr val="0033CC"/>
                  </a:solidFill>
                  <a:latin typeface="Times New Roman" panose="02020603050405020304" pitchFamily="18" charset="0"/>
                  <a:cs typeface="Times New Roman" panose="02020603050405020304" pitchFamily="18" charset="0"/>
                  <a:sym typeface="Symbol" panose="05050102010706020507" pitchFamily="18" charset="2"/>
                </a:rPr>
                <a:t>work of immersion </a:t>
              </a:r>
            </a:p>
            <a:p>
              <a:r>
                <a:rPr lang="en-US" sz="2000" i="1">
                  <a:solidFill>
                    <a:srgbClr val="008000"/>
                  </a:solidFill>
                  <a:latin typeface="Times New Roman" panose="02020603050405020304" pitchFamily="18" charset="0"/>
                  <a:cs typeface="Times New Roman" panose="02020603050405020304" pitchFamily="18" charset="0"/>
                </a:rPr>
                <a:t>W</a:t>
              </a:r>
              <a:r>
                <a:rPr lang="en-US" sz="2000" baseline="-25000">
                  <a:solidFill>
                    <a:srgbClr val="008000"/>
                  </a:solidFill>
                  <a:latin typeface="Times New Roman" panose="02020603050405020304" pitchFamily="18" charset="0"/>
                  <a:cs typeface="Times New Roman" panose="02020603050405020304" pitchFamily="18" charset="0"/>
                </a:rPr>
                <a:t>S</a:t>
              </a:r>
              <a:r>
                <a:rPr lang="en-US" sz="2000">
                  <a:solidFill>
                    <a:srgbClr val="000000"/>
                  </a:solidFill>
                  <a:latin typeface="Times New Roman" panose="02020603050405020304" pitchFamily="18" charset="0"/>
                  <a:cs typeface="Times New Roman" panose="02020603050405020304" pitchFamily="18" charset="0"/>
                </a:rPr>
                <a:t>=</a:t>
              </a:r>
              <a:r>
                <a:rPr lang="en-US" sz="2000"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sz="2000" baseline="-25000">
                  <a:solidFill>
                    <a:srgbClr val="0033CC"/>
                  </a:solidFill>
                  <a:latin typeface="Times New Roman" panose="02020603050405020304" pitchFamily="18" charset="0"/>
                  <a:cs typeface="Times New Roman" panose="02020603050405020304" pitchFamily="18" charset="0"/>
                  <a:sym typeface="Symbol" panose="05050102010706020507" pitchFamily="18" charset="2"/>
                </a:rPr>
                <a:t>s</a:t>
              </a:r>
              <a:r>
                <a:rPr lang="en-US" sz="2000" baseline="-25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v</a:t>
              </a:r>
              <a:r>
                <a:rPr lang="en-US" sz="2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sz="2000"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sz="2000" baseline="-25000">
                  <a:solidFill>
                    <a:srgbClr val="008000"/>
                  </a:solidFill>
                  <a:latin typeface="Times New Roman" panose="02020603050405020304" pitchFamily="18" charset="0"/>
                  <a:cs typeface="Times New Roman" panose="02020603050405020304" pitchFamily="18" charset="0"/>
                  <a:sym typeface="Symbol" panose="05050102010706020507" pitchFamily="18" charset="2"/>
                </a:rPr>
                <a:t>f</a:t>
              </a:r>
              <a:r>
                <a:rPr lang="en-US" sz="2000" baseline="-25000">
                  <a:solidFill>
                    <a:srgbClr val="0033CC"/>
                  </a:solidFill>
                  <a:latin typeface="Times New Roman" panose="02020603050405020304" pitchFamily="18" charset="0"/>
                  <a:cs typeface="Times New Roman" panose="02020603050405020304" pitchFamily="18" charset="0"/>
                  <a:sym typeface="Symbol" panose="05050102010706020507" pitchFamily="18" charset="2"/>
                </a:rPr>
                <a:t>s</a:t>
              </a:r>
              <a:r>
                <a:rPr lang="en-US" sz="2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2000"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2000" baseline="-25000">
                  <a:solidFill>
                    <a:srgbClr val="008000"/>
                  </a:solidFill>
                  <a:latin typeface="Times New Roman" panose="02020603050405020304" pitchFamily="18" charset="0"/>
                  <a:cs typeface="Times New Roman" panose="02020603050405020304" pitchFamily="18" charset="0"/>
                  <a:sym typeface="Symbol" panose="05050102010706020507" pitchFamily="18" charset="2"/>
                </a:rPr>
                <a:t>f</a:t>
              </a:r>
              <a:r>
                <a:rPr lang="en-US" sz="2000" baseline="-25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v	</a:t>
              </a:r>
              <a:r>
                <a:rPr lang="en-US" sz="2000">
                  <a:solidFill>
                    <a:srgbClr val="008000"/>
                  </a:solidFill>
                  <a:latin typeface="Times New Roman" panose="02020603050405020304" pitchFamily="18" charset="0"/>
                  <a:cs typeface="Times New Roman" panose="02020603050405020304" pitchFamily="18" charset="0"/>
                  <a:sym typeface="Symbol" panose="05050102010706020507" pitchFamily="18" charset="2"/>
                </a:rPr>
                <a:t>work of spreading</a:t>
              </a:r>
            </a:p>
            <a:p>
              <a:r>
                <a:rPr lang="en-US" sz="2000"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W</a:t>
              </a:r>
              <a:r>
                <a:rPr lang="en-US" sz="2000" baseline="-25000">
                  <a:solidFill>
                    <a:srgbClr val="0D0D0D"/>
                  </a:solidFill>
                  <a:latin typeface="Times New Roman" panose="02020603050405020304" pitchFamily="18" charset="0"/>
                  <a:cs typeface="Times New Roman" panose="02020603050405020304" pitchFamily="18" charset="0"/>
                  <a:sym typeface="Symbol" panose="05050102010706020507" pitchFamily="18" charset="2"/>
                </a:rPr>
                <a:t>C</a:t>
              </a:r>
              <a:r>
                <a:rPr lang="en-US" sz="2000">
                  <a:solidFill>
                    <a:srgbClr val="0D0D0D"/>
                  </a:solidFill>
                  <a:latin typeface="Times New Roman" panose="02020603050405020304" pitchFamily="18" charset="0"/>
                  <a:cs typeface="Times New Roman" panose="02020603050405020304" pitchFamily="18" charset="0"/>
                  <a:sym typeface="Symbol" panose="05050102010706020507" pitchFamily="18" charset="2"/>
                </a:rPr>
                <a:t>=</a:t>
              </a:r>
              <a:r>
                <a:rPr lang="en-US" sz="2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r>
                <a:rPr lang="en-US" sz="2000"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sz="2000" baseline="-25000">
                  <a:solidFill>
                    <a:srgbClr val="008000"/>
                  </a:solidFill>
                  <a:latin typeface="Times New Roman" panose="02020603050405020304" pitchFamily="18" charset="0"/>
                  <a:cs typeface="Times New Roman" panose="02020603050405020304" pitchFamily="18" charset="0"/>
                  <a:sym typeface="Symbol" panose="05050102010706020507" pitchFamily="18" charset="2"/>
                </a:rPr>
                <a:t>f</a:t>
              </a:r>
              <a:r>
                <a:rPr lang="en-US" sz="2000" baseline="-25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v		</a:t>
              </a:r>
              <a:r>
                <a:rPr lang="en-US" sz="2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work of cohesion</a:t>
              </a:r>
            </a:p>
            <a:p>
              <a:endParaRPr lang="en-US" sz="2000">
                <a:solidFill>
                  <a:srgbClr val="000000"/>
                </a:solidFill>
                <a:latin typeface="Times New Roman" panose="02020603050405020304" pitchFamily="18" charset="0"/>
                <a:cs typeface="Times New Roman" panose="02020603050405020304" pitchFamily="18" charset="0"/>
              </a:endParaRPr>
            </a:p>
          </p:txBody>
        </p:sp>
      </p:grpSp>
      <p:sp>
        <p:nvSpPr>
          <p:cNvPr id="19464" name="TextBox 13"/>
          <p:cNvSpPr txBox="1">
            <a:spLocks noChangeArrowheads="1"/>
          </p:cNvSpPr>
          <p:nvPr/>
        </p:nvSpPr>
        <p:spPr bwMode="auto">
          <a:xfrm>
            <a:off x="957263" y="717550"/>
            <a:ext cx="431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r>
              <a:rPr lang="en-US" sz="1600">
                <a:solidFill>
                  <a:srgbClr val="000000"/>
                </a:solidFill>
                <a:latin typeface="Times New Roman" panose="02020603050405020304" pitchFamily="18" charset="0"/>
                <a:cs typeface="Times New Roman" panose="02020603050405020304" pitchFamily="18" charset="0"/>
              </a:rPr>
              <a:t>v</a:t>
            </a:r>
          </a:p>
        </p:txBody>
      </p:sp>
      <p:sp>
        <p:nvSpPr>
          <p:cNvPr id="19465" name="TextBox 16"/>
          <p:cNvSpPr txBox="1">
            <a:spLocks noChangeArrowheads="1"/>
          </p:cNvSpPr>
          <p:nvPr/>
        </p:nvSpPr>
        <p:spPr bwMode="auto">
          <a:xfrm>
            <a:off x="4724400" y="5884863"/>
            <a:ext cx="45116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r>
              <a:rPr lang="en-US" sz="1800">
                <a:solidFill>
                  <a:srgbClr val="008000"/>
                </a:solidFill>
              </a:rPr>
              <a:t>Sgouros, A.P.; Vogiatzis, G.G.;Kritikos, G.; Boziki, A.; Nikolakopoulou, A.; Liveris, D.; DNT </a:t>
            </a:r>
            <a:r>
              <a:rPr lang="en-US" sz="1800" i="1">
                <a:solidFill>
                  <a:srgbClr val="008000"/>
                </a:solidFill>
              </a:rPr>
              <a:t>Macromolecules</a:t>
            </a:r>
            <a:r>
              <a:rPr lang="en-US" sz="1800">
                <a:solidFill>
                  <a:srgbClr val="008000"/>
                </a:solidFill>
              </a:rPr>
              <a:t> </a:t>
            </a:r>
            <a:r>
              <a:rPr lang="en-US" sz="1800" b="1">
                <a:solidFill>
                  <a:srgbClr val="008000"/>
                </a:solidFill>
              </a:rPr>
              <a:t>2017</a:t>
            </a:r>
            <a:r>
              <a:rPr lang="en-US" sz="1800">
                <a:solidFill>
                  <a:srgbClr val="008000"/>
                </a:solidFill>
              </a:rPr>
              <a:t>, </a:t>
            </a:r>
            <a:r>
              <a:rPr lang="en-US" sz="1800" i="1">
                <a:solidFill>
                  <a:srgbClr val="008000"/>
                </a:solidFill>
              </a:rPr>
              <a:t>50</a:t>
            </a:r>
            <a:r>
              <a:rPr lang="en-US" sz="1800">
                <a:solidFill>
                  <a:srgbClr val="008000"/>
                </a:solidFill>
              </a:rPr>
              <a:t>, 8827 </a:t>
            </a:r>
          </a:p>
        </p:txBody>
      </p:sp>
      <p:sp>
        <p:nvSpPr>
          <p:cNvPr id="19466" name="TextBox 2"/>
          <p:cNvSpPr txBox="1">
            <a:spLocks noChangeArrowheads="1"/>
          </p:cNvSpPr>
          <p:nvPr/>
        </p:nvSpPr>
        <p:spPr bwMode="auto">
          <a:xfrm>
            <a:off x="5292080" y="39688"/>
            <a:ext cx="38106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r>
              <a:rPr lang="en-US" sz="2400" dirty="0">
                <a:solidFill>
                  <a:srgbClr val="009900"/>
                </a:solidFill>
              </a:rPr>
              <a:t>Aris </a:t>
            </a:r>
            <a:r>
              <a:rPr lang="en-US" sz="2400" dirty="0" smtClean="0">
                <a:solidFill>
                  <a:srgbClr val="009900"/>
                </a:solidFill>
              </a:rPr>
              <a:t>Sgouros, G. Vogiatzis</a:t>
            </a:r>
            <a:endParaRPr lang="en-US" sz="2400" dirty="0">
              <a:solidFill>
                <a:srgbClr val="0099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10"/>
          <p:cNvSpPr>
            <a:spLocks noGrp="1"/>
          </p:cNvSpPr>
          <p:nvPr>
            <p:ph type="title" idx="4294967295"/>
          </p:nvPr>
        </p:nvSpPr>
        <p:spPr>
          <a:xfrm>
            <a:off x="342900" y="-14288"/>
            <a:ext cx="8488363" cy="7572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600" b="1" smtClean="0">
                <a:solidFill>
                  <a:srgbClr val="FF0000"/>
                </a:solidFill>
              </a:rPr>
              <a:t>BD/kMC+SGT Simulations of Polymers at Interfaces</a:t>
            </a:r>
          </a:p>
        </p:txBody>
      </p:sp>
      <p:sp>
        <p:nvSpPr>
          <p:cNvPr id="21507" name="TextBox 2"/>
          <p:cNvSpPr txBox="1">
            <a:spLocks noChangeArrowheads="1"/>
          </p:cNvSpPr>
          <p:nvPr/>
        </p:nvSpPr>
        <p:spPr bwMode="auto">
          <a:xfrm>
            <a:off x="681038" y="4032250"/>
            <a:ext cx="39560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r>
              <a:rPr lang="en-US" sz="2400">
                <a:solidFill>
                  <a:schemeClr val="tx1"/>
                </a:solidFill>
              </a:rPr>
              <a:t>Molar mass dependence of surface tension correctly captured through bonded contributions between C</a:t>
            </a:r>
            <a:r>
              <a:rPr lang="en-US" sz="2400" baseline="-25000">
                <a:solidFill>
                  <a:schemeClr val="tx1"/>
                </a:solidFill>
              </a:rPr>
              <a:t>52</a:t>
            </a:r>
            <a:r>
              <a:rPr lang="en-US" sz="2400">
                <a:solidFill>
                  <a:schemeClr val="tx1"/>
                </a:solidFill>
              </a:rPr>
              <a:t> coarse-grained beads</a:t>
            </a:r>
          </a:p>
        </p:txBody>
      </p:sp>
      <p:grpSp>
        <p:nvGrpSpPr>
          <p:cNvPr id="21508" name="Group 15"/>
          <p:cNvGrpSpPr>
            <a:grpSpLocks/>
          </p:cNvGrpSpPr>
          <p:nvPr/>
        </p:nvGrpSpPr>
        <p:grpSpPr bwMode="auto">
          <a:xfrm>
            <a:off x="5546725" y="4475163"/>
            <a:ext cx="3597275" cy="1589087"/>
            <a:chOff x="5546936" y="4475045"/>
            <a:chExt cx="3597064" cy="1589070"/>
          </a:xfrm>
        </p:grpSpPr>
        <p:grpSp>
          <p:nvGrpSpPr>
            <p:cNvPr id="21520" name="Group 152"/>
            <p:cNvGrpSpPr>
              <a:grpSpLocks/>
            </p:cNvGrpSpPr>
            <p:nvPr/>
          </p:nvGrpSpPr>
          <p:grpSpPr bwMode="auto">
            <a:xfrm>
              <a:off x="5546936" y="4475045"/>
              <a:ext cx="2805954" cy="1589070"/>
              <a:chOff x="5940" y="5220"/>
              <a:chExt cx="4695" cy="2880"/>
            </a:xfrm>
          </p:grpSpPr>
          <p:sp>
            <p:nvSpPr>
              <p:cNvPr id="21522" name="Oval 153"/>
              <p:cNvSpPr>
                <a:spLocks noChangeArrowheads="1"/>
              </p:cNvSpPr>
              <p:nvPr/>
            </p:nvSpPr>
            <p:spPr bwMode="auto">
              <a:xfrm>
                <a:off x="6120" y="5400"/>
                <a:ext cx="375" cy="360"/>
              </a:xfrm>
              <a:prstGeom prst="ellipse">
                <a:avLst/>
              </a:prstGeom>
              <a:solidFill>
                <a:srgbClr val="FFFFFF"/>
              </a:solidFill>
              <a:ln w="19050">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endParaRPr lang="en-US"/>
              </a:p>
            </p:txBody>
          </p:sp>
          <p:sp>
            <p:nvSpPr>
              <p:cNvPr id="21523" name="Oval 154"/>
              <p:cNvSpPr>
                <a:spLocks noChangeArrowheads="1"/>
              </p:cNvSpPr>
              <p:nvPr/>
            </p:nvSpPr>
            <p:spPr bwMode="auto">
              <a:xfrm>
                <a:off x="10260" y="7020"/>
                <a:ext cx="375" cy="360"/>
              </a:xfrm>
              <a:prstGeom prst="ellipse">
                <a:avLst/>
              </a:prstGeom>
              <a:solidFill>
                <a:srgbClr val="FFFFFF"/>
              </a:solidFill>
              <a:ln w="19050">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endParaRPr lang="en-US"/>
              </a:p>
            </p:txBody>
          </p:sp>
          <p:sp>
            <p:nvSpPr>
              <p:cNvPr id="21524" name="Oval 155"/>
              <p:cNvSpPr>
                <a:spLocks noChangeArrowheads="1"/>
              </p:cNvSpPr>
              <p:nvPr/>
            </p:nvSpPr>
            <p:spPr bwMode="auto">
              <a:xfrm>
                <a:off x="5940" y="6300"/>
                <a:ext cx="375" cy="360"/>
              </a:xfrm>
              <a:prstGeom prst="ellipse">
                <a:avLst/>
              </a:prstGeom>
              <a:solidFill>
                <a:srgbClr val="FFFFFF"/>
              </a:solidFill>
              <a:ln w="19050">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endParaRPr lang="en-US"/>
              </a:p>
            </p:txBody>
          </p:sp>
          <p:sp>
            <p:nvSpPr>
              <p:cNvPr id="21525" name="Oval 156"/>
              <p:cNvSpPr>
                <a:spLocks noChangeArrowheads="1"/>
              </p:cNvSpPr>
              <p:nvPr/>
            </p:nvSpPr>
            <p:spPr bwMode="auto">
              <a:xfrm>
                <a:off x="6480" y="6480"/>
                <a:ext cx="375" cy="360"/>
              </a:xfrm>
              <a:prstGeom prst="ellipse">
                <a:avLst/>
              </a:prstGeom>
              <a:solidFill>
                <a:srgbClr val="FFFFFF"/>
              </a:solidFill>
              <a:ln w="19050">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endParaRPr lang="en-US"/>
              </a:p>
            </p:txBody>
          </p:sp>
          <p:sp>
            <p:nvSpPr>
              <p:cNvPr id="21526" name="Oval 157"/>
              <p:cNvSpPr>
                <a:spLocks noChangeArrowheads="1"/>
              </p:cNvSpPr>
              <p:nvPr/>
            </p:nvSpPr>
            <p:spPr bwMode="auto">
              <a:xfrm>
                <a:off x="6570" y="7095"/>
                <a:ext cx="375" cy="360"/>
              </a:xfrm>
              <a:prstGeom prst="ellipse">
                <a:avLst/>
              </a:prstGeom>
              <a:solidFill>
                <a:srgbClr val="FFFFFF"/>
              </a:solidFill>
              <a:ln w="19050">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endParaRPr lang="en-US"/>
              </a:p>
            </p:txBody>
          </p:sp>
          <p:sp>
            <p:nvSpPr>
              <p:cNvPr id="21527" name="Oval 158"/>
              <p:cNvSpPr>
                <a:spLocks noChangeArrowheads="1"/>
              </p:cNvSpPr>
              <p:nvPr/>
            </p:nvSpPr>
            <p:spPr bwMode="auto">
              <a:xfrm>
                <a:off x="6840" y="7740"/>
                <a:ext cx="375" cy="360"/>
              </a:xfrm>
              <a:prstGeom prst="ellipse">
                <a:avLst/>
              </a:prstGeom>
              <a:solidFill>
                <a:srgbClr val="FFFFFF"/>
              </a:solidFill>
              <a:ln w="19050">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endParaRPr lang="en-US"/>
              </a:p>
            </p:txBody>
          </p:sp>
          <p:sp>
            <p:nvSpPr>
              <p:cNvPr id="21528" name="Oval 159"/>
              <p:cNvSpPr>
                <a:spLocks noChangeArrowheads="1"/>
              </p:cNvSpPr>
              <p:nvPr/>
            </p:nvSpPr>
            <p:spPr bwMode="auto">
              <a:xfrm flipV="1">
                <a:off x="7560" y="7740"/>
                <a:ext cx="375" cy="360"/>
              </a:xfrm>
              <a:prstGeom prst="ellipse">
                <a:avLst/>
              </a:prstGeom>
              <a:solidFill>
                <a:srgbClr val="FFFFFF"/>
              </a:solidFill>
              <a:ln w="19050">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endParaRPr lang="en-US"/>
              </a:p>
            </p:txBody>
          </p:sp>
          <p:sp>
            <p:nvSpPr>
              <p:cNvPr id="21529" name="Oval 160"/>
              <p:cNvSpPr>
                <a:spLocks noChangeArrowheads="1"/>
              </p:cNvSpPr>
              <p:nvPr/>
            </p:nvSpPr>
            <p:spPr bwMode="auto">
              <a:xfrm>
                <a:off x="7920" y="6840"/>
                <a:ext cx="375" cy="360"/>
              </a:xfrm>
              <a:prstGeom prst="ellipse">
                <a:avLst/>
              </a:prstGeom>
              <a:solidFill>
                <a:srgbClr val="FFFFFF"/>
              </a:solidFill>
              <a:ln w="19050">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endParaRPr lang="en-US"/>
              </a:p>
            </p:txBody>
          </p:sp>
          <p:sp>
            <p:nvSpPr>
              <p:cNvPr id="21530" name="Oval 161"/>
              <p:cNvSpPr>
                <a:spLocks noChangeArrowheads="1"/>
              </p:cNvSpPr>
              <p:nvPr/>
            </p:nvSpPr>
            <p:spPr bwMode="auto">
              <a:xfrm>
                <a:off x="8100" y="5940"/>
                <a:ext cx="375" cy="360"/>
              </a:xfrm>
              <a:prstGeom prst="ellipse">
                <a:avLst/>
              </a:prstGeom>
              <a:solidFill>
                <a:srgbClr val="FFFFFF"/>
              </a:solidFill>
              <a:ln w="19050">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endParaRPr lang="en-US"/>
              </a:p>
            </p:txBody>
          </p:sp>
          <p:sp>
            <p:nvSpPr>
              <p:cNvPr id="21531" name="Oval 162"/>
              <p:cNvSpPr>
                <a:spLocks noChangeArrowheads="1"/>
              </p:cNvSpPr>
              <p:nvPr/>
            </p:nvSpPr>
            <p:spPr bwMode="auto">
              <a:xfrm>
                <a:off x="8460" y="5220"/>
                <a:ext cx="375" cy="360"/>
              </a:xfrm>
              <a:prstGeom prst="ellipse">
                <a:avLst/>
              </a:prstGeom>
              <a:solidFill>
                <a:srgbClr val="FFFFFF"/>
              </a:solidFill>
              <a:ln w="19050">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endParaRPr lang="en-US"/>
              </a:p>
            </p:txBody>
          </p:sp>
          <p:sp>
            <p:nvSpPr>
              <p:cNvPr id="21532" name="Oval 163"/>
              <p:cNvSpPr>
                <a:spLocks noChangeArrowheads="1"/>
              </p:cNvSpPr>
              <p:nvPr/>
            </p:nvSpPr>
            <p:spPr bwMode="auto">
              <a:xfrm>
                <a:off x="9360" y="5220"/>
                <a:ext cx="375" cy="360"/>
              </a:xfrm>
              <a:prstGeom prst="ellipse">
                <a:avLst/>
              </a:prstGeom>
              <a:solidFill>
                <a:srgbClr val="FFFFFF"/>
              </a:solidFill>
              <a:ln w="19050">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endParaRPr lang="en-US"/>
              </a:p>
            </p:txBody>
          </p:sp>
          <p:sp>
            <p:nvSpPr>
              <p:cNvPr id="21533" name="Oval 164"/>
              <p:cNvSpPr>
                <a:spLocks noChangeArrowheads="1"/>
              </p:cNvSpPr>
              <p:nvPr/>
            </p:nvSpPr>
            <p:spPr bwMode="auto">
              <a:xfrm>
                <a:off x="9360" y="6120"/>
                <a:ext cx="375" cy="360"/>
              </a:xfrm>
              <a:prstGeom prst="ellipse">
                <a:avLst/>
              </a:prstGeom>
              <a:solidFill>
                <a:srgbClr val="FFFFFF"/>
              </a:solidFill>
              <a:ln w="19050">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endParaRPr lang="en-US"/>
              </a:p>
            </p:txBody>
          </p:sp>
          <p:sp>
            <p:nvSpPr>
              <p:cNvPr id="21534" name="Oval 165"/>
              <p:cNvSpPr>
                <a:spLocks noChangeArrowheads="1"/>
              </p:cNvSpPr>
              <p:nvPr/>
            </p:nvSpPr>
            <p:spPr bwMode="auto">
              <a:xfrm>
                <a:off x="10080" y="6300"/>
                <a:ext cx="375" cy="360"/>
              </a:xfrm>
              <a:prstGeom prst="ellipse">
                <a:avLst/>
              </a:prstGeom>
              <a:solidFill>
                <a:srgbClr val="FFFFFF"/>
              </a:solidFill>
              <a:ln w="19050">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endParaRPr lang="en-US"/>
              </a:p>
            </p:txBody>
          </p:sp>
          <p:grpSp>
            <p:nvGrpSpPr>
              <p:cNvPr id="21535" name="Group 166"/>
              <p:cNvGrpSpPr>
                <a:grpSpLocks/>
              </p:cNvGrpSpPr>
              <p:nvPr/>
            </p:nvGrpSpPr>
            <p:grpSpPr bwMode="auto">
              <a:xfrm rot="6041474">
                <a:off x="5930" y="5935"/>
                <a:ext cx="585" cy="210"/>
                <a:chOff x="1995" y="10080"/>
                <a:chExt cx="2487" cy="375"/>
              </a:xfrm>
            </p:grpSpPr>
            <p:grpSp>
              <p:nvGrpSpPr>
                <p:cNvPr id="21767" name="Group 167"/>
                <p:cNvGrpSpPr>
                  <a:grpSpLocks/>
                </p:cNvGrpSpPr>
                <p:nvPr/>
              </p:nvGrpSpPr>
              <p:grpSpPr bwMode="auto">
                <a:xfrm>
                  <a:off x="2157" y="10080"/>
                  <a:ext cx="363" cy="360"/>
                  <a:chOff x="2157" y="10080"/>
                  <a:chExt cx="363" cy="360"/>
                </a:xfrm>
              </p:grpSpPr>
              <p:sp>
                <p:nvSpPr>
                  <p:cNvPr id="21785" name="Line 168"/>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86" name="Line 169"/>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768" name="Group 170"/>
                <p:cNvGrpSpPr>
                  <a:grpSpLocks/>
                </p:cNvGrpSpPr>
                <p:nvPr/>
              </p:nvGrpSpPr>
              <p:grpSpPr bwMode="auto">
                <a:xfrm>
                  <a:off x="2520" y="10080"/>
                  <a:ext cx="363" cy="360"/>
                  <a:chOff x="2157" y="10080"/>
                  <a:chExt cx="363" cy="360"/>
                </a:xfrm>
              </p:grpSpPr>
              <p:sp>
                <p:nvSpPr>
                  <p:cNvPr id="21783" name="Line 171"/>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84" name="Line 172"/>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769" name="Group 173"/>
                <p:cNvGrpSpPr>
                  <a:grpSpLocks/>
                </p:cNvGrpSpPr>
                <p:nvPr/>
              </p:nvGrpSpPr>
              <p:grpSpPr bwMode="auto">
                <a:xfrm>
                  <a:off x="2877" y="10080"/>
                  <a:ext cx="363" cy="360"/>
                  <a:chOff x="2157" y="10080"/>
                  <a:chExt cx="363" cy="360"/>
                </a:xfrm>
              </p:grpSpPr>
              <p:sp>
                <p:nvSpPr>
                  <p:cNvPr id="21781" name="Line 174"/>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82" name="Line 175"/>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770" name="Group 176"/>
                <p:cNvGrpSpPr>
                  <a:grpSpLocks/>
                </p:cNvGrpSpPr>
                <p:nvPr/>
              </p:nvGrpSpPr>
              <p:grpSpPr bwMode="auto">
                <a:xfrm>
                  <a:off x="3237" y="10095"/>
                  <a:ext cx="363" cy="360"/>
                  <a:chOff x="2157" y="10080"/>
                  <a:chExt cx="363" cy="360"/>
                </a:xfrm>
              </p:grpSpPr>
              <p:sp>
                <p:nvSpPr>
                  <p:cNvPr id="21779" name="Line 177"/>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80" name="Line 178"/>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771" name="Group 179"/>
                <p:cNvGrpSpPr>
                  <a:grpSpLocks/>
                </p:cNvGrpSpPr>
                <p:nvPr/>
              </p:nvGrpSpPr>
              <p:grpSpPr bwMode="auto">
                <a:xfrm>
                  <a:off x="3597" y="10080"/>
                  <a:ext cx="363" cy="360"/>
                  <a:chOff x="2157" y="10080"/>
                  <a:chExt cx="363" cy="360"/>
                </a:xfrm>
              </p:grpSpPr>
              <p:sp>
                <p:nvSpPr>
                  <p:cNvPr id="21777" name="Line 180"/>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78" name="Line 181"/>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772" name="Group 182"/>
                <p:cNvGrpSpPr>
                  <a:grpSpLocks/>
                </p:cNvGrpSpPr>
                <p:nvPr/>
              </p:nvGrpSpPr>
              <p:grpSpPr bwMode="auto">
                <a:xfrm>
                  <a:off x="3957" y="10080"/>
                  <a:ext cx="363" cy="360"/>
                  <a:chOff x="2157" y="10080"/>
                  <a:chExt cx="363" cy="360"/>
                </a:xfrm>
              </p:grpSpPr>
              <p:sp>
                <p:nvSpPr>
                  <p:cNvPr id="21775" name="Line 183"/>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76" name="Line 184"/>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1773" name="Line 185"/>
                <p:cNvSpPr>
                  <a:spLocks noChangeShapeType="1"/>
                </p:cNvSpPr>
                <p:nvPr/>
              </p:nvSpPr>
              <p:spPr bwMode="auto">
                <a:xfrm rot="20775237" flipV="1">
                  <a:off x="4302" y="10245"/>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74" name="Line 186"/>
                <p:cNvSpPr>
                  <a:spLocks noChangeShapeType="1"/>
                </p:cNvSpPr>
                <p:nvPr/>
              </p:nvSpPr>
              <p:spPr bwMode="auto">
                <a:xfrm rot="6169140" flipV="1">
                  <a:off x="1995" y="10260"/>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36" name="Group 187"/>
              <p:cNvGrpSpPr>
                <a:grpSpLocks/>
              </p:cNvGrpSpPr>
              <p:nvPr/>
            </p:nvGrpSpPr>
            <p:grpSpPr bwMode="auto">
              <a:xfrm rot="1469877">
                <a:off x="6295" y="6466"/>
                <a:ext cx="184" cy="194"/>
                <a:chOff x="1995" y="10080"/>
                <a:chExt cx="2487" cy="375"/>
              </a:xfrm>
            </p:grpSpPr>
            <p:grpSp>
              <p:nvGrpSpPr>
                <p:cNvPr id="21747" name="Group 188"/>
                <p:cNvGrpSpPr>
                  <a:grpSpLocks/>
                </p:cNvGrpSpPr>
                <p:nvPr/>
              </p:nvGrpSpPr>
              <p:grpSpPr bwMode="auto">
                <a:xfrm>
                  <a:off x="2157" y="10080"/>
                  <a:ext cx="363" cy="360"/>
                  <a:chOff x="2157" y="10080"/>
                  <a:chExt cx="363" cy="360"/>
                </a:xfrm>
              </p:grpSpPr>
              <p:sp>
                <p:nvSpPr>
                  <p:cNvPr id="21765" name="Line 189"/>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66" name="Line 190"/>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748" name="Group 191"/>
                <p:cNvGrpSpPr>
                  <a:grpSpLocks/>
                </p:cNvGrpSpPr>
                <p:nvPr/>
              </p:nvGrpSpPr>
              <p:grpSpPr bwMode="auto">
                <a:xfrm>
                  <a:off x="2520" y="10080"/>
                  <a:ext cx="363" cy="360"/>
                  <a:chOff x="2157" y="10080"/>
                  <a:chExt cx="363" cy="360"/>
                </a:xfrm>
              </p:grpSpPr>
              <p:sp>
                <p:nvSpPr>
                  <p:cNvPr id="21763" name="Line 192"/>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64" name="Line 193"/>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749" name="Group 194"/>
                <p:cNvGrpSpPr>
                  <a:grpSpLocks/>
                </p:cNvGrpSpPr>
                <p:nvPr/>
              </p:nvGrpSpPr>
              <p:grpSpPr bwMode="auto">
                <a:xfrm>
                  <a:off x="2877" y="10080"/>
                  <a:ext cx="363" cy="360"/>
                  <a:chOff x="2157" y="10080"/>
                  <a:chExt cx="363" cy="360"/>
                </a:xfrm>
              </p:grpSpPr>
              <p:sp>
                <p:nvSpPr>
                  <p:cNvPr id="21761" name="Line 195"/>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62" name="Line 196"/>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750" name="Group 197"/>
                <p:cNvGrpSpPr>
                  <a:grpSpLocks/>
                </p:cNvGrpSpPr>
                <p:nvPr/>
              </p:nvGrpSpPr>
              <p:grpSpPr bwMode="auto">
                <a:xfrm>
                  <a:off x="3237" y="10095"/>
                  <a:ext cx="363" cy="360"/>
                  <a:chOff x="2157" y="10080"/>
                  <a:chExt cx="363" cy="360"/>
                </a:xfrm>
              </p:grpSpPr>
              <p:sp>
                <p:nvSpPr>
                  <p:cNvPr id="21759" name="Line 198"/>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60" name="Line 199"/>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751" name="Group 200"/>
                <p:cNvGrpSpPr>
                  <a:grpSpLocks/>
                </p:cNvGrpSpPr>
                <p:nvPr/>
              </p:nvGrpSpPr>
              <p:grpSpPr bwMode="auto">
                <a:xfrm>
                  <a:off x="3597" y="10080"/>
                  <a:ext cx="363" cy="360"/>
                  <a:chOff x="2157" y="10080"/>
                  <a:chExt cx="363" cy="360"/>
                </a:xfrm>
              </p:grpSpPr>
              <p:sp>
                <p:nvSpPr>
                  <p:cNvPr id="21757" name="Line 201"/>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58" name="Line 202"/>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752" name="Group 203"/>
                <p:cNvGrpSpPr>
                  <a:grpSpLocks/>
                </p:cNvGrpSpPr>
                <p:nvPr/>
              </p:nvGrpSpPr>
              <p:grpSpPr bwMode="auto">
                <a:xfrm>
                  <a:off x="3957" y="10080"/>
                  <a:ext cx="363" cy="360"/>
                  <a:chOff x="2157" y="10080"/>
                  <a:chExt cx="363" cy="360"/>
                </a:xfrm>
              </p:grpSpPr>
              <p:sp>
                <p:nvSpPr>
                  <p:cNvPr id="21755" name="Line 204"/>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56" name="Line 205"/>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1753" name="Line 206"/>
                <p:cNvSpPr>
                  <a:spLocks noChangeShapeType="1"/>
                </p:cNvSpPr>
                <p:nvPr/>
              </p:nvSpPr>
              <p:spPr bwMode="auto">
                <a:xfrm rot="20775237" flipV="1">
                  <a:off x="4302" y="10245"/>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54" name="Line 207"/>
                <p:cNvSpPr>
                  <a:spLocks noChangeShapeType="1"/>
                </p:cNvSpPr>
                <p:nvPr/>
              </p:nvSpPr>
              <p:spPr bwMode="auto">
                <a:xfrm rot="6169140" flipV="1">
                  <a:off x="1995" y="10260"/>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37" name="Group 208"/>
              <p:cNvGrpSpPr>
                <a:grpSpLocks/>
              </p:cNvGrpSpPr>
              <p:nvPr/>
            </p:nvGrpSpPr>
            <p:grpSpPr bwMode="auto">
              <a:xfrm rot="4344725">
                <a:off x="10151" y="6744"/>
                <a:ext cx="360" cy="180"/>
                <a:chOff x="1995" y="10080"/>
                <a:chExt cx="2487" cy="375"/>
              </a:xfrm>
            </p:grpSpPr>
            <p:grpSp>
              <p:nvGrpSpPr>
                <p:cNvPr id="21727" name="Group 209"/>
                <p:cNvGrpSpPr>
                  <a:grpSpLocks/>
                </p:cNvGrpSpPr>
                <p:nvPr/>
              </p:nvGrpSpPr>
              <p:grpSpPr bwMode="auto">
                <a:xfrm>
                  <a:off x="2157" y="10080"/>
                  <a:ext cx="363" cy="360"/>
                  <a:chOff x="2157" y="10080"/>
                  <a:chExt cx="363" cy="360"/>
                </a:xfrm>
              </p:grpSpPr>
              <p:sp>
                <p:nvSpPr>
                  <p:cNvPr id="21745" name="Line 210"/>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46" name="Line 211"/>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728" name="Group 212"/>
                <p:cNvGrpSpPr>
                  <a:grpSpLocks/>
                </p:cNvGrpSpPr>
                <p:nvPr/>
              </p:nvGrpSpPr>
              <p:grpSpPr bwMode="auto">
                <a:xfrm>
                  <a:off x="2520" y="10080"/>
                  <a:ext cx="363" cy="360"/>
                  <a:chOff x="2157" y="10080"/>
                  <a:chExt cx="363" cy="360"/>
                </a:xfrm>
              </p:grpSpPr>
              <p:sp>
                <p:nvSpPr>
                  <p:cNvPr id="21743" name="Line 213"/>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44" name="Line 214"/>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729" name="Group 215"/>
                <p:cNvGrpSpPr>
                  <a:grpSpLocks/>
                </p:cNvGrpSpPr>
                <p:nvPr/>
              </p:nvGrpSpPr>
              <p:grpSpPr bwMode="auto">
                <a:xfrm>
                  <a:off x="2877" y="10080"/>
                  <a:ext cx="363" cy="360"/>
                  <a:chOff x="2157" y="10080"/>
                  <a:chExt cx="363" cy="360"/>
                </a:xfrm>
              </p:grpSpPr>
              <p:sp>
                <p:nvSpPr>
                  <p:cNvPr id="21741" name="Line 216"/>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42" name="Line 217"/>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730" name="Group 218"/>
                <p:cNvGrpSpPr>
                  <a:grpSpLocks/>
                </p:cNvGrpSpPr>
                <p:nvPr/>
              </p:nvGrpSpPr>
              <p:grpSpPr bwMode="auto">
                <a:xfrm>
                  <a:off x="3237" y="10095"/>
                  <a:ext cx="363" cy="360"/>
                  <a:chOff x="2157" y="10080"/>
                  <a:chExt cx="363" cy="360"/>
                </a:xfrm>
              </p:grpSpPr>
              <p:sp>
                <p:nvSpPr>
                  <p:cNvPr id="21739" name="Line 219"/>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40" name="Line 220"/>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731" name="Group 221"/>
                <p:cNvGrpSpPr>
                  <a:grpSpLocks/>
                </p:cNvGrpSpPr>
                <p:nvPr/>
              </p:nvGrpSpPr>
              <p:grpSpPr bwMode="auto">
                <a:xfrm>
                  <a:off x="3597" y="10080"/>
                  <a:ext cx="363" cy="360"/>
                  <a:chOff x="2157" y="10080"/>
                  <a:chExt cx="363" cy="360"/>
                </a:xfrm>
              </p:grpSpPr>
              <p:sp>
                <p:nvSpPr>
                  <p:cNvPr id="21737" name="Line 222"/>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38" name="Line 223"/>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732" name="Group 224"/>
                <p:cNvGrpSpPr>
                  <a:grpSpLocks/>
                </p:cNvGrpSpPr>
                <p:nvPr/>
              </p:nvGrpSpPr>
              <p:grpSpPr bwMode="auto">
                <a:xfrm>
                  <a:off x="3957" y="10080"/>
                  <a:ext cx="363" cy="360"/>
                  <a:chOff x="2157" y="10080"/>
                  <a:chExt cx="363" cy="360"/>
                </a:xfrm>
              </p:grpSpPr>
              <p:sp>
                <p:nvSpPr>
                  <p:cNvPr id="21735" name="Line 225"/>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36" name="Line 226"/>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1733" name="Line 227"/>
                <p:cNvSpPr>
                  <a:spLocks noChangeShapeType="1"/>
                </p:cNvSpPr>
                <p:nvPr/>
              </p:nvSpPr>
              <p:spPr bwMode="auto">
                <a:xfrm rot="20775237" flipV="1">
                  <a:off x="4302" y="10245"/>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34" name="Line 228"/>
                <p:cNvSpPr>
                  <a:spLocks noChangeShapeType="1"/>
                </p:cNvSpPr>
                <p:nvPr/>
              </p:nvSpPr>
              <p:spPr bwMode="auto">
                <a:xfrm rot="6169140" flipV="1">
                  <a:off x="1995" y="10260"/>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38" name="Group 229"/>
              <p:cNvGrpSpPr>
                <a:grpSpLocks/>
              </p:cNvGrpSpPr>
              <p:nvPr/>
            </p:nvGrpSpPr>
            <p:grpSpPr bwMode="auto">
              <a:xfrm rot="4764223">
                <a:off x="6523" y="6860"/>
                <a:ext cx="360" cy="221"/>
                <a:chOff x="1995" y="10080"/>
                <a:chExt cx="2487" cy="375"/>
              </a:xfrm>
            </p:grpSpPr>
            <p:grpSp>
              <p:nvGrpSpPr>
                <p:cNvPr id="21707" name="Group 230"/>
                <p:cNvGrpSpPr>
                  <a:grpSpLocks/>
                </p:cNvGrpSpPr>
                <p:nvPr/>
              </p:nvGrpSpPr>
              <p:grpSpPr bwMode="auto">
                <a:xfrm>
                  <a:off x="2157" y="10080"/>
                  <a:ext cx="363" cy="360"/>
                  <a:chOff x="2157" y="10080"/>
                  <a:chExt cx="363" cy="360"/>
                </a:xfrm>
              </p:grpSpPr>
              <p:sp>
                <p:nvSpPr>
                  <p:cNvPr id="21725" name="Line 231"/>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26" name="Line 232"/>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708" name="Group 233"/>
                <p:cNvGrpSpPr>
                  <a:grpSpLocks/>
                </p:cNvGrpSpPr>
                <p:nvPr/>
              </p:nvGrpSpPr>
              <p:grpSpPr bwMode="auto">
                <a:xfrm>
                  <a:off x="2520" y="10080"/>
                  <a:ext cx="363" cy="360"/>
                  <a:chOff x="2157" y="10080"/>
                  <a:chExt cx="363" cy="360"/>
                </a:xfrm>
              </p:grpSpPr>
              <p:sp>
                <p:nvSpPr>
                  <p:cNvPr id="21723" name="Line 234"/>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24" name="Line 235"/>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709" name="Group 236"/>
                <p:cNvGrpSpPr>
                  <a:grpSpLocks/>
                </p:cNvGrpSpPr>
                <p:nvPr/>
              </p:nvGrpSpPr>
              <p:grpSpPr bwMode="auto">
                <a:xfrm>
                  <a:off x="2877" y="10080"/>
                  <a:ext cx="363" cy="360"/>
                  <a:chOff x="2157" y="10080"/>
                  <a:chExt cx="363" cy="360"/>
                </a:xfrm>
              </p:grpSpPr>
              <p:sp>
                <p:nvSpPr>
                  <p:cNvPr id="21721" name="Line 237"/>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22" name="Line 238"/>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710" name="Group 239"/>
                <p:cNvGrpSpPr>
                  <a:grpSpLocks/>
                </p:cNvGrpSpPr>
                <p:nvPr/>
              </p:nvGrpSpPr>
              <p:grpSpPr bwMode="auto">
                <a:xfrm>
                  <a:off x="3237" y="10095"/>
                  <a:ext cx="363" cy="360"/>
                  <a:chOff x="2157" y="10080"/>
                  <a:chExt cx="363" cy="360"/>
                </a:xfrm>
              </p:grpSpPr>
              <p:sp>
                <p:nvSpPr>
                  <p:cNvPr id="21719" name="Line 240"/>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20" name="Line 241"/>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711" name="Group 242"/>
                <p:cNvGrpSpPr>
                  <a:grpSpLocks/>
                </p:cNvGrpSpPr>
                <p:nvPr/>
              </p:nvGrpSpPr>
              <p:grpSpPr bwMode="auto">
                <a:xfrm>
                  <a:off x="3597" y="10080"/>
                  <a:ext cx="363" cy="360"/>
                  <a:chOff x="2157" y="10080"/>
                  <a:chExt cx="363" cy="360"/>
                </a:xfrm>
              </p:grpSpPr>
              <p:sp>
                <p:nvSpPr>
                  <p:cNvPr id="21717" name="Line 243"/>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18" name="Line 244"/>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712" name="Group 245"/>
                <p:cNvGrpSpPr>
                  <a:grpSpLocks/>
                </p:cNvGrpSpPr>
                <p:nvPr/>
              </p:nvGrpSpPr>
              <p:grpSpPr bwMode="auto">
                <a:xfrm>
                  <a:off x="3957" y="10080"/>
                  <a:ext cx="363" cy="360"/>
                  <a:chOff x="2157" y="10080"/>
                  <a:chExt cx="363" cy="360"/>
                </a:xfrm>
              </p:grpSpPr>
              <p:sp>
                <p:nvSpPr>
                  <p:cNvPr id="21715" name="Line 246"/>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16" name="Line 247"/>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1713" name="Line 248"/>
                <p:cNvSpPr>
                  <a:spLocks noChangeShapeType="1"/>
                </p:cNvSpPr>
                <p:nvPr/>
              </p:nvSpPr>
              <p:spPr bwMode="auto">
                <a:xfrm rot="20775237" flipV="1">
                  <a:off x="4302" y="10245"/>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14" name="Line 249"/>
                <p:cNvSpPr>
                  <a:spLocks noChangeShapeType="1"/>
                </p:cNvSpPr>
                <p:nvPr/>
              </p:nvSpPr>
              <p:spPr bwMode="auto">
                <a:xfrm rot="6169140" flipV="1">
                  <a:off x="1995" y="10260"/>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39" name="Group 250"/>
              <p:cNvGrpSpPr>
                <a:grpSpLocks/>
              </p:cNvGrpSpPr>
              <p:nvPr/>
            </p:nvGrpSpPr>
            <p:grpSpPr bwMode="auto">
              <a:xfrm rot="4113967">
                <a:off x="6684" y="7456"/>
                <a:ext cx="400" cy="263"/>
                <a:chOff x="1995" y="10080"/>
                <a:chExt cx="2487" cy="375"/>
              </a:xfrm>
            </p:grpSpPr>
            <p:grpSp>
              <p:nvGrpSpPr>
                <p:cNvPr id="21687" name="Group 251"/>
                <p:cNvGrpSpPr>
                  <a:grpSpLocks/>
                </p:cNvGrpSpPr>
                <p:nvPr/>
              </p:nvGrpSpPr>
              <p:grpSpPr bwMode="auto">
                <a:xfrm>
                  <a:off x="2157" y="10080"/>
                  <a:ext cx="363" cy="360"/>
                  <a:chOff x="2157" y="10080"/>
                  <a:chExt cx="363" cy="360"/>
                </a:xfrm>
              </p:grpSpPr>
              <p:sp>
                <p:nvSpPr>
                  <p:cNvPr id="21705" name="Line 252"/>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06" name="Line 253"/>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88" name="Group 254"/>
                <p:cNvGrpSpPr>
                  <a:grpSpLocks/>
                </p:cNvGrpSpPr>
                <p:nvPr/>
              </p:nvGrpSpPr>
              <p:grpSpPr bwMode="auto">
                <a:xfrm>
                  <a:off x="2520" y="10080"/>
                  <a:ext cx="363" cy="360"/>
                  <a:chOff x="2157" y="10080"/>
                  <a:chExt cx="363" cy="360"/>
                </a:xfrm>
              </p:grpSpPr>
              <p:sp>
                <p:nvSpPr>
                  <p:cNvPr id="21703" name="Line 255"/>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04" name="Line 256"/>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89" name="Group 257"/>
                <p:cNvGrpSpPr>
                  <a:grpSpLocks/>
                </p:cNvGrpSpPr>
                <p:nvPr/>
              </p:nvGrpSpPr>
              <p:grpSpPr bwMode="auto">
                <a:xfrm>
                  <a:off x="2877" y="10080"/>
                  <a:ext cx="363" cy="360"/>
                  <a:chOff x="2157" y="10080"/>
                  <a:chExt cx="363" cy="360"/>
                </a:xfrm>
              </p:grpSpPr>
              <p:sp>
                <p:nvSpPr>
                  <p:cNvPr id="21701" name="Line 258"/>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02" name="Line 259"/>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90" name="Group 260"/>
                <p:cNvGrpSpPr>
                  <a:grpSpLocks/>
                </p:cNvGrpSpPr>
                <p:nvPr/>
              </p:nvGrpSpPr>
              <p:grpSpPr bwMode="auto">
                <a:xfrm>
                  <a:off x="3237" y="10095"/>
                  <a:ext cx="363" cy="360"/>
                  <a:chOff x="2157" y="10080"/>
                  <a:chExt cx="363" cy="360"/>
                </a:xfrm>
              </p:grpSpPr>
              <p:sp>
                <p:nvSpPr>
                  <p:cNvPr id="21699" name="Line 261"/>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700" name="Line 262"/>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91" name="Group 263"/>
                <p:cNvGrpSpPr>
                  <a:grpSpLocks/>
                </p:cNvGrpSpPr>
                <p:nvPr/>
              </p:nvGrpSpPr>
              <p:grpSpPr bwMode="auto">
                <a:xfrm>
                  <a:off x="3597" y="10080"/>
                  <a:ext cx="363" cy="360"/>
                  <a:chOff x="2157" y="10080"/>
                  <a:chExt cx="363" cy="360"/>
                </a:xfrm>
              </p:grpSpPr>
              <p:sp>
                <p:nvSpPr>
                  <p:cNvPr id="21697" name="Line 264"/>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98" name="Line 265"/>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92" name="Group 266"/>
                <p:cNvGrpSpPr>
                  <a:grpSpLocks/>
                </p:cNvGrpSpPr>
                <p:nvPr/>
              </p:nvGrpSpPr>
              <p:grpSpPr bwMode="auto">
                <a:xfrm>
                  <a:off x="3957" y="10080"/>
                  <a:ext cx="363" cy="360"/>
                  <a:chOff x="2157" y="10080"/>
                  <a:chExt cx="363" cy="360"/>
                </a:xfrm>
              </p:grpSpPr>
              <p:sp>
                <p:nvSpPr>
                  <p:cNvPr id="21695" name="Line 267"/>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96" name="Line 268"/>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1693" name="Line 269"/>
                <p:cNvSpPr>
                  <a:spLocks noChangeShapeType="1"/>
                </p:cNvSpPr>
                <p:nvPr/>
              </p:nvSpPr>
              <p:spPr bwMode="auto">
                <a:xfrm rot="20775237" flipV="1">
                  <a:off x="4302" y="10245"/>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94" name="Line 270"/>
                <p:cNvSpPr>
                  <a:spLocks noChangeShapeType="1"/>
                </p:cNvSpPr>
                <p:nvPr/>
              </p:nvSpPr>
              <p:spPr bwMode="auto">
                <a:xfrm rot="6169140" flipV="1">
                  <a:off x="1995" y="10260"/>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40" name="Group 271"/>
              <p:cNvGrpSpPr>
                <a:grpSpLocks/>
              </p:cNvGrpSpPr>
              <p:nvPr/>
            </p:nvGrpSpPr>
            <p:grpSpPr bwMode="auto">
              <a:xfrm rot="-10456293">
                <a:off x="7200" y="7850"/>
                <a:ext cx="360" cy="184"/>
                <a:chOff x="1995" y="10080"/>
                <a:chExt cx="2487" cy="375"/>
              </a:xfrm>
            </p:grpSpPr>
            <p:grpSp>
              <p:nvGrpSpPr>
                <p:cNvPr id="21667" name="Group 272"/>
                <p:cNvGrpSpPr>
                  <a:grpSpLocks/>
                </p:cNvGrpSpPr>
                <p:nvPr/>
              </p:nvGrpSpPr>
              <p:grpSpPr bwMode="auto">
                <a:xfrm>
                  <a:off x="2157" y="10080"/>
                  <a:ext cx="363" cy="360"/>
                  <a:chOff x="2157" y="10080"/>
                  <a:chExt cx="363" cy="360"/>
                </a:xfrm>
              </p:grpSpPr>
              <p:sp>
                <p:nvSpPr>
                  <p:cNvPr id="21685" name="Line 273"/>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86" name="Line 274"/>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68" name="Group 275"/>
                <p:cNvGrpSpPr>
                  <a:grpSpLocks/>
                </p:cNvGrpSpPr>
                <p:nvPr/>
              </p:nvGrpSpPr>
              <p:grpSpPr bwMode="auto">
                <a:xfrm>
                  <a:off x="2520" y="10080"/>
                  <a:ext cx="363" cy="360"/>
                  <a:chOff x="2157" y="10080"/>
                  <a:chExt cx="363" cy="360"/>
                </a:xfrm>
              </p:grpSpPr>
              <p:sp>
                <p:nvSpPr>
                  <p:cNvPr id="21683" name="Line 276"/>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84" name="Line 277"/>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69" name="Group 278"/>
                <p:cNvGrpSpPr>
                  <a:grpSpLocks/>
                </p:cNvGrpSpPr>
                <p:nvPr/>
              </p:nvGrpSpPr>
              <p:grpSpPr bwMode="auto">
                <a:xfrm>
                  <a:off x="2877" y="10080"/>
                  <a:ext cx="363" cy="360"/>
                  <a:chOff x="2157" y="10080"/>
                  <a:chExt cx="363" cy="360"/>
                </a:xfrm>
              </p:grpSpPr>
              <p:sp>
                <p:nvSpPr>
                  <p:cNvPr id="21681" name="Line 279"/>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82" name="Line 280"/>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70" name="Group 281"/>
                <p:cNvGrpSpPr>
                  <a:grpSpLocks/>
                </p:cNvGrpSpPr>
                <p:nvPr/>
              </p:nvGrpSpPr>
              <p:grpSpPr bwMode="auto">
                <a:xfrm>
                  <a:off x="3237" y="10095"/>
                  <a:ext cx="363" cy="360"/>
                  <a:chOff x="2157" y="10080"/>
                  <a:chExt cx="363" cy="360"/>
                </a:xfrm>
              </p:grpSpPr>
              <p:sp>
                <p:nvSpPr>
                  <p:cNvPr id="21679" name="Line 282"/>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80" name="Line 283"/>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71" name="Group 284"/>
                <p:cNvGrpSpPr>
                  <a:grpSpLocks/>
                </p:cNvGrpSpPr>
                <p:nvPr/>
              </p:nvGrpSpPr>
              <p:grpSpPr bwMode="auto">
                <a:xfrm>
                  <a:off x="3597" y="10080"/>
                  <a:ext cx="363" cy="360"/>
                  <a:chOff x="2157" y="10080"/>
                  <a:chExt cx="363" cy="360"/>
                </a:xfrm>
              </p:grpSpPr>
              <p:sp>
                <p:nvSpPr>
                  <p:cNvPr id="21677" name="Line 285"/>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78" name="Line 286"/>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72" name="Group 287"/>
                <p:cNvGrpSpPr>
                  <a:grpSpLocks/>
                </p:cNvGrpSpPr>
                <p:nvPr/>
              </p:nvGrpSpPr>
              <p:grpSpPr bwMode="auto">
                <a:xfrm>
                  <a:off x="3957" y="10080"/>
                  <a:ext cx="363" cy="360"/>
                  <a:chOff x="2157" y="10080"/>
                  <a:chExt cx="363" cy="360"/>
                </a:xfrm>
              </p:grpSpPr>
              <p:sp>
                <p:nvSpPr>
                  <p:cNvPr id="21675" name="Line 288"/>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76" name="Line 289"/>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1673" name="Line 290"/>
                <p:cNvSpPr>
                  <a:spLocks noChangeShapeType="1"/>
                </p:cNvSpPr>
                <p:nvPr/>
              </p:nvSpPr>
              <p:spPr bwMode="auto">
                <a:xfrm rot="20775237" flipV="1">
                  <a:off x="4302" y="10245"/>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74" name="Line 291"/>
                <p:cNvSpPr>
                  <a:spLocks noChangeShapeType="1"/>
                </p:cNvSpPr>
                <p:nvPr/>
              </p:nvSpPr>
              <p:spPr bwMode="auto">
                <a:xfrm rot="6169140" flipV="1">
                  <a:off x="1995" y="10260"/>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41" name="Group 292"/>
              <p:cNvGrpSpPr>
                <a:grpSpLocks/>
              </p:cNvGrpSpPr>
              <p:nvPr/>
            </p:nvGrpSpPr>
            <p:grpSpPr bwMode="auto">
              <a:xfrm rot="6772193">
                <a:off x="7594" y="7414"/>
                <a:ext cx="615" cy="179"/>
                <a:chOff x="1995" y="10080"/>
                <a:chExt cx="2487" cy="375"/>
              </a:xfrm>
            </p:grpSpPr>
            <p:grpSp>
              <p:nvGrpSpPr>
                <p:cNvPr id="21647" name="Group 293"/>
                <p:cNvGrpSpPr>
                  <a:grpSpLocks/>
                </p:cNvGrpSpPr>
                <p:nvPr/>
              </p:nvGrpSpPr>
              <p:grpSpPr bwMode="auto">
                <a:xfrm>
                  <a:off x="2157" y="10080"/>
                  <a:ext cx="363" cy="360"/>
                  <a:chOff x="2157" y="10080"/>
                  <a:chExt cx="363" cy="360"/>
                </a:xfrm>
              </p:grpSpPr>
              <p:sp>
                <p:nvSpPr>
                  <p:cNvPr id="21665" name="Line 294"/>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66" name="Line 295"/>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48" name="Group 296"/>
                <p:cNvGrpSpPr>
                  <a:grpSpLocks/>
                </p:cNvGrpSpPr>
                <p:nvPr/>
              </p:nvGrpSpPr>
              <p:grpSpPr bwMode="auto">
                <a:xfrm>
                  <a:off x="2520" y="10080"/>
                  <a:ext cx="363" cy="360"/>
                  <a:chOff x="2157" y="10080"/>
                  <a:chExt cx="363" cy="360"/>
                </a:xfrm>
              </p:grpSpPr>
              <p:sp>
                <p:nvSpPr>
                  <p:cNvPr id="21663" name="Line 297"/>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64" name="Line 298"/>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49" name="Group 299"/>
                <p:cNvGrpSpPr>
                  <a:grpSpLocks/>
                </p:cNvGrpSpPr>
                <p:nvPr/>
              </p:nvGrpSpPr>
              <p:grpSpPr bwMode="auto">
                <a:xfrm>
                  <a:off x="2877" y="10080"/>
                  <a:ext cx="363" cy="360"/>
                  <a:chOff x="2157" y="10080"/>
                  <a:chExt cx="363" cy="360"/>
                </a:xfrm>
              </p:grpSpPr>
              <p:sp>
                <p:nvSpPr>
                  <p:cNvPr id="21661" name="Line 300"/>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62" name="Line 301"/>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50" name="Group 302"/>
                <p:cNvGrpSpPr>
                  <a:grpSpLocks/>
                </p:cNvGrpSpPr>
                <p:nvPr/>
              </p:nvGrpSpPr>
              <p:grpSpPr bwMode="auto">
                <a:xfrm>
                  <a:off x="3237" y="10095"/>
                  <a:ext cx="363" cy="360"/>
                  <a:chOff x="2157" y="10080"/>
                  <a:chExt cx="363" cy="360"/>
                </a:xfrm>
              </p:grpSpPr>
              <p:sp>
                <p:nvSpPr>
                  <p:cNvPr id="21659" name="Line 303"/>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60" name="Line 304"/>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51" name="Group 305"/>
                <p:cNvGrpSpPr>
                  <a:grpSpLocks/>
                </p:cNvGrpSpPr>
                <p:nvPr/>
              </p:nvGrpSpPr>
              <p:grpSpPr bwMode="auto">
                <a:xfrm>
                  <a:off x="3597" y="10080"/>
                  <a:ext cx="363" cy="360"/>
                  <a:chOff x="2157" y="10080"/>
                  <a:chExt cx="363" cy="360"/>
                </a:xfrm>
              </p:grpSpPr>
              <p:sp>
                <p:nvSpPr>
                  <p:cNvPr id="21657" name="Line 306"/>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58" name="Line 307"/>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52" name="Group 308"/>
                <p:cNvGrpSpPr>
                  <a:grpSpLocks/>
                </p:cNvGrpSpPr>
                <p:nvPr/>
              </p:nvGrpSpPr>
              <p:grpSpPr bwMode="auto">
                <a:xfrm>
                  <a:off x="3957" y="10080"/>
                  <a:ext cx="363" cy="360"/>
                  <a:chOff x="2157" y="10080"/>
                  <a:chExt cx="363" cy="360"/>
                </a:xfrm>
              </p:grpSpPr>
              <p:sp>
                <p:nvSpPr>
                  <p:cNvPr id="21655" name="Line 309"/>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56" name="Line 310"/>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1653" name="Line 311"/>
                <p:cNvSpPr>
                  <a:spLocks noChangeShapeType="1"/>
                </p:cNvSpPr>
                <p:nvPr/>
              </p:nvSpPr>
              <p:spPr bwMode="auto">
                <a:xfrm rot="20775237" flipV="1">
                  <a:off x="4302" y="10245"/>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54" name="Line 312"/>
                <p:cNvSpPr>
                  <a:spLocks noChangeShapeType="1"/>
                </p:cNvSpPr>
                <p:nvPr/>
              </p:nvSpPr>
              <p:spPr bwMode="auto">
                <a:xfrm rot="6169140" flipV="1">
                  <a:off x="1995" y="10260"/>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42" name="Group 313"/>
              <p:cNvGrpSpPr>
                <a:grpSpLocks/>
              </p:cNvGrpSpPr>
              <p:nvPr/>
            </p:nvGrpSpPr>
            <p:grpSpPr bwMode="auto">
              <a:xfrm rot="5901563">
                <a:off x="7912" y="6488"/>
                <a:ext cx="615" cy="179"/>
                <a:chOff x="1995" y="10080"/>
                <a:chExt cx="2487" cy="375"/>
              </a:xfrm>
            </p:grpSpPr>
            <p:grpSp>
              <p:nvGrpSpPr>
                <p:cNvPr id="21627" name="Group 314"/>
                <p:cNvGrpSpPr>
                  <a:grpSpLocks/>
                </p:cNvGrpSpPr>
                <p:nvPr/>
              </p:nvGrpSpPr>
              <p:grpSpPr bwMode="auto">
                <a:xfrm>
                  <a:off x="2157" y="10080"/>
                  <a:ext cx="363" cy="360"/>
                  <a:chOff x="2157" y="10080"/>
                  <a:chExt cx="363" cy="360"/>
                </a:xfrm>
              </p:grpSpPr>
              <p:sp>
                <p:nvSpPr>
                  <p:cNvPr id="21645" name="Line 315"/>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46" name="Line 316"/>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28" name="Group 317"/>
                <p:cNvGrpSpPr>
                  <a:grpSpLocks/>
                </p:cNvGrpSpPr>
                <p:nvPr/>
              </p:nvGrpSpPr>
              <p:grpSpPr bwMode="auto">
                <a:xfrm>
                  <a:off x="2520" y="10080"/>
                  <a:ext cx="363" cy="360"/>
                  <a:chOff x="2157" y="10080"/>
                  <a:chExt cx="363" cy="360"/>
                </a:xfrm>
              </p:grpSpPr>
              <p:sp>
                <p:nvSpPr>
                  <p:cNvPr id="21643" name="Line 318"/>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44" name="Line 319"/>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29" name="Group 320"/>
                <p:cNvGrpSpPr>
                  <a:grpSpLocks/>
                </p:cNvGrpSpPr>
                <p:nvPr/>
              </p:nvGrpSpPr>
              <p:grpSpPr bwMode="auto">
                <a:xfrm>
                  <a:off x="2877" y="10080"/>
                  <a:ext cx="363" cy="360"/>
                  <a:chOff x="2157" y="10080"/>
                  <a:chExt cx="363" cy="360"/>
                </a:xfrm>
              </p:grpSpPr>
              <p:sp>
                <p:nvSpPr>
                  <p:cNvPr id="21641" name="Line 321"/>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42" name="Line 322"/>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30" name="Group 323"/>
                <p:cNvGrpSpPr>
                  <a:grpSpLocks/>
                </p:cNvGrpSpPr>
                <p:nvPr/>
              </p:nvGrpSpPr>
              <p:grpSpPr bwMode="auto">
                <a:xfrm>
                  <a:off x="3237" y="10095"/>
                  <a:ext cx="363" cy="360"/>
                  <a:chOff x="2157" y="10080"/>
                  <a:chExt cx="363" cy="360"/>
                </a:xfrm>
              </p:grpSpPr>
              <p:sp>
                <p:nvSpPr>
                  <p:cNvPr id="21639" name="Line 324"/>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40" name="Line 325"/>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31" name="Group 326"/>
                <p:cNvGrpSpPr>
                  <a:grpSpLocks/>
                </p:cNvGrpSpPr>
                <p:nvPr/>
              </p:nvGrpSpPr>
              <p:grpSpPr bwMode="auto">
                <a:xfrm>
                  <a:off x="3597" y="10080"/>
                  <a:ext cx="363" cy="360"/>
                  <a:chOff x="2157" y="10080"/>
                  <a:chExt cx="363" cy="360"/>
                </a:xfrm>
              </p:grpSpPr>
              <p:sp>
                <p:nvSpPr>
                  <p:cNvPr id="21637" name="Line 327"/>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38" name="Line 328"/>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32" name="Group 329"/>
                <p:cNvGrpSpPr>
                  <a:grpSpLocks/>
                </p:cNvGrpSpPr>
                <p:nvPr/>
              </p:nvGrpSpPr>
              <p:grpSpPr bwMode="auto">
                <a:xfrm>
                  <a:off x="3957" y="10080"/>
                  <a:ext cx="363" cy="360"/>
                  <a:chOff x="2157" y="10080"/>
                  <a:chExt cx="363" cy="360"/>
                </a:xfrm>
              </p:grpSpPr>
              <p:sp>
                <p:nvSpPr>
                  <p:cNvPr id="21635" name="Line 330"/>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36" name="Line 331"/>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1633" name="Line 332"/>
                <p:cNvSpPr>
                  <a:spLocks noChangeShapeType="1"/>
                </p:cNvSpPr>
                <p:nvPr/>
              </p:nvSpPr>
              <p:spPr bwMode="auto">
                <a:xfrm rot="20775237" flipV="1">
                  <a:off x="4302" y="10245"/>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34" name="Line 333"/>
                <p:cNvSpPr>
                  <a:spLocks noChangeShapeType="1"/>
                </p:cNvSpPr>
                <p:nvPr/>
              </p:nvSpPr>
              <p:spPr bwMode="auto">
                <a:xfrm rot="6169140" flipV="1">
                  <a:off x="1995" y="10260"/>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43" name="Group 334"/>
              <p:cNvGrpSpPr>
                <a:grpSpLocks/>
              </p:cNvGrpSpPr>
              <p:nvPr/>
            </p:nvGrpSpPr>
            <p:grpSpPr bwMode="auto">
              <a:xfrm rot="7015626">
                <a:off x="8205" y="5655"/>
                <a:ext cx="540" cy="180"/>
                <a:chOff x="1995" y="10080"/>
                <a:chExt cx="2487" cy="375"/>
              </a:xfrm>
            </p:grpSpPr>
            <p:grpSp>
              <p:nvGrpSpPr>
                <p:cNvPr id="21607" name="Group 335"/>
                <p:cNvGrpSpPr>
                  <a:grpSpLocks/>
                </p:cNvGrpSpPr>
                <p:nvPr/>
              </p:nvGrpSpPr>
              <p:grpSpPr bwMode="auto">
                <a:xfrm>
                  <a:off x="2157" y="10080"/>
                  <a:ext cx="363" cy="360"/>
                  <a:chOff x="2157" y="10080"/>
                  <a:chExt cx="363" cy="360"/>
                </a:xfrm>
              </p:grpSpPr>
              <p:sp>
                <p:nvSpPr>
                  <p:cNvPr id="21625" name="Line 336"/>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26" name="Line 337"/>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08" name="Group 338"/>
                <p:cNvGrpSpPr>
                  <a:grpSpLocks/>
                </p:cNvGrpSpPr>
                <p:nvPr/>
              </p:nvGrpSpPr>
              <p:grpSpPr bwMode="auto">
                <a:xfrm>
                  <a:off x="2520" y="10080"/>
                  <a:ext cx="363" cy="360"/>
                  <a:chOff x="2157" y="10080"/>
                  <a:chExt cx="363" cy="360"/>
                </a:xfrm>
              </p:grpSpPr>
              <p:sp>
                <p:nvSpPr>
                  <p:cNvPr id="21623" name="Line 339"/>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24" name="Line 340"/>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09" name="Group 341"/>
                <p:cNvGrpSpPr>
                  <a:grpSpLocks/>
                </p:cNvGrpSpPr>
                <p:nvPr/>
              </p:nvGrpSpPr>
              <p:grpSpPr bwMode="auto">
                <a:xfrm>
                  <a:off x="2877" y="10080"/>
                  <a:ext cx="363" cy="360"/>
                  <a:chOff x="2157" y="10080"/>
                  <a:chExt cx="363" cy="360"/>
                </a:xfrm>
              </p:grpSpPr>
              <p:sp>
                <p:nvSpPr>
                  <p:cNvPr id="21621" name="Line 342"/>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22" name="Line 343"/>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10" name="Group 344"/>
                <p:cNvGrpSpPr>
                  <a:grpSpLocks/>
                </p:cNvGrpSpPr>
                <p:nvPr/>
              </p:nvGrpSpPr>
              <p:grpSpPr bwMode="auto">
                <a:xfrm>
                  <a:off x="3237" y="10095"/>
                  <a:ext cx="363" cy="360"/>
                  <a:chOff x="2157" y="10080"/>
                  <a:chExt cx="363" cy="360"/>
                </a:xfrm>
              </p:grpSpPr>
              <p:sp>
                <p:nvSpPr>
                  <p:cNvPr id="21619" name="Line 345"/>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20" name="Line 346"/>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11" name="Group 347"/>
                <p:cNvGrpSpPr>
                  <a:grpSpLocks/>
                </p:cNvGrpSpPr>
                <p:nvPr/>
              </p:nvGrpSpPr>
              <p:grpSpPr bwMode="auto">
                <a:xfrm>
                  <a:off x="3597" y="10080"/>
                  <a:ext cx="363" cy="360"/>
                  <a:chOff x="2157" y="10080"/>
                  <a:chExt cx="363" cy="360"/>
                </a:xfrm>
              </p:grpSpPr>
              <p:sp>
                <p:nvSpPr>
                  <p:cNvPr id="21617" name="Line 348"/>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18" name="Line 349"/>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612" name="Group 350"/>
                <p:cNvGrpSpPr>
                  <a:grpSpLocks/>
                </p:cNvGrpSpPr>
                <p:nvPr/>
              </p:nvGrpSpPr>
              <p:grpSpPr bwMode="auto">
                <a:xfrm>
                  <a:off x="3957" y="10080"/>
                  <a:ext cx="363" cy="360"/>
                  <a:chOff x="2157" y="10080"/>
                  <a:chExt cx="363" cy="360"/>
                </a:xfrm>
              </p:grpSpPr>
              <p:sp>
                <p:nvSpPr>
                  <p:cNvPr id="21615" name="Line 351"/>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16" name="Line 352"/>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1613" name="Line 353"/>
                <p:cNvSpPr>
                  <a:spLocks noChangeShapeType="1"/>
                </p:cNvSpPr>
                <p:nvPr/>
              </p:nvSpPr>
              <p:spPr bwMode="auto">
                <a:xfrm rot="20775237" flipV="1">
                  <a:off x="4302" y="10245"/>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14" name="Line 354"/>
                <p:cNvSpPr>
                  <a:spLocks noChangeShapeType="1"/>
                </p:cNvSpPr>
                <p:nvPr/>
              </p:nvSpPr>
              <p:spPr bwMode="auto">
                <a:xfrm rot="6169140" flipV="1">
                  <a:off x="1995" y="10260"/>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44" name="Group 355"/>
              <p:cNvGrpSpPr>
                <a:grpSpLocks/>
              </p:cNvGrpSpPr>
              <p:nvPr/>
            </p:nvGrpSpPr>
            <p:grpSpPr bwMode="auto">
              <a:xfrm rot="10746335">
                <a:off x="8790" y="5265"/>
                <a:ext cx="585" cy="210"/>
                <a:chOff x="1995" y="10080"/>
                <a:chExt cx="2487" cy="375"/>
              </a:xfrm>
            </p:grpSpPr>
            <p:grpSp>
              <p:nvGrpSpPr>
                <p:cNvPr id="21587" name="Group 356"/>
                <p:cNvGrpSpPr>
                  <a:grpSpLocks/>
                </p:cNvGrpSpPr>
                <p:nvPr/>
              </p:nvGrpSpPr>
              <p:grpSpPr bwMode="auto">
                <a:xfrm>
                  <a:off x="2157" y="10080"/>
                  <a:ext cx="363" cy="360"/>
                  <a:chOff x="2157" y="10080"/>
                  <a:chExt cx="363" cy="360"/>
                </a:xfrm>
              </p:grpSpPr>
              <p:sp>
                <p:nvSpPr>
                  <p:cNvPr id="21605" name="Line 357"/>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06" name="Line 358"/>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88" name="Group 359"/>
                <p:cNvGrpSpPr>
                  <a:grpSpLocks/>
                </p:cNvGrpSpPr>
                <p:nvPr/>
              </p:nvGrpSpPr>
              <p:grpSpPr bwMode="auto">
                <a:xfrm>
                  <a:off x="2520" y="10080"/>
                  <a:ext cx="363" cy="360"/>
                  <a:chOff x="2157" y="10080"/>
                  <a:chExt cx="363" cy="360"/>
                </a:xfrm>
              </p:grpSpPr>
              <p:sp>
                <p:nvSpPr>
                  <p:cNvPr id="21603" name="Line 360"/>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04" name="Line 361"/>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89" name="Group 362"/>
                <p:cNvGrpSpPr>
                  <a:grpSpLocks/>
                </p:cNvGrpSpPr>
                <p:nvPr/>
              </p:nvGrpSpPr>
              <p:grpSpPr bwMode="auto">
                <a:xfrm>
                  <a:off x="2877" y="10080"/>
                  <a:ext cx="363" cy="360"/>
                  <a:chOff x="2157" y="10080"/>
                  <a:chExt cx="363" cy="360"/>
                </a:xfrm>
              </p:grpSpPr>
              <p:sp>
                <p:nvSpPr>
                  <p:cNvPr id="21601" name="Line 363"/>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02" name="Line 364"/>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90" name="Group 365"/>
                <p:cNvGrpSpPr>
                  <a:grpSpLocks/>
                </p:cNvGrpSpPr>
                <p:nvPr/>
              </p:nvGrpSpPr>
              <p:grpSpPr bwMode="auto">
                <a:xfrm>
                  <a:off x="3237" y="10095"/>
                  <a:ext cx="363" cy="360"/>
                  <a:chOff x="2157" y="10080"/>
                  <a:chExt cx="363" cy="360"/>
                </a:xfrm>
              </p:grpSpPr>
              <p:sp>
                <p:nvSpPr>
                  <p:cNvPr id="21599" name="Line 366"/>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600" name="Line 367"/>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91" name="Group 368"/>
                <p:cNvGrpSpPr>
                  <a:grpSpLocks/>
                </p:cNvGrpSpPr>
                <p:nvPr/>
              </p:nvGrpSpPr>
              <p:grpSpPr bwMode="auto">
                <a:xfrm>
                  <a:off x="3597" y="10080"/>
                  <a:ext cx="363" cy="360"/>
                  <a:chOff x="2157" y="10080"/>
                  <a:chExt cx="363" cy="360"/>
                </a:xfrm>
              </p:grpSpPr>
              <p:sp>
                <p:nvSpPr>
                  <p:cNvPr id="21597" name="Line 369"/>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98" name="Line 370"/>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92" name="Group 371"/>
                <p:cNvGrpSpPr>
                  <a:grpSpLocks/>
                </p:cNvGrpSpPr>
                <p:nvPr/>
              </p:nvGrpSpPr>
              <p:grpSpPr bwMode="auto">
                <a:xfrm>
                  <a:off x="3957" y="10080"/>
                  <a:ext cx="363" cy="360"/>
                  <a:chOff x="2157" y="10080"/>
                  <a:chExt cx="363" cy="360"/>
                </a:xfrm>
              </p:grpSpPr>
              <p:sp>
                <p:nvSpPr>
                  <p:cNvPr id="21595" name="Line 372"/>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96" name="Line 373"/>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1593" name="Line 374"/>
                <p:cNvSpPr>
                  <a:spLocks noChangeShapeType="1"/>
                </p:cNvSpPr>
                <p:nvPr/>
              </p:nvSpPr>
              <p:spPr bwMode="auto">
                <a:xfrm rot="20775237" flipV="1">
                  <a:off x="4302" y="10245"/>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94" name="Line 375"/>
                <p:cNvSpPr>
                  <a:spLocks noChangeShapeType="1"/>
                </p:cNvSpPr>
                <p:nvPr/>
              </p:nvSpPr>
              <p:spPr bwMode="auto">
                <a:xfrm rot="6169140" flipV="1">
                  <a:off x="1995" y="10260"/>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45" name="Group 376"/>
              <p:cNvGrpSpPr>
                <a:grpSpLocks/>
              </p:cNvGrpSpPr>
              <p:nvPr/>
            </p:nvGrpSpPr>
            <p:grpSpPr bwMode="auto">
              <a:xfrm rot="5250337">
                <a:off x="9232" y="5738"/>
                <a:ext cx="585" cy="210"/>
                <a:chOff x="1995" y="10080"/>
                <a:chExt cx="2487" cy="375"/>
              </a:xfrm>
            </p:grpSpPr>
            <p:grpSp>
              <p:nvGrpSpPr>
                <p:cNvPr id="21567" name="Group 377"/>
                <p:cNvGrpSpPr>
                  <a:grpSpLocks/>
                </p:cNvGrpSpPr>
                <p:nvPr/>
              </p:nvGrpSpPr>
              <p:grpSpPr bwMode="auto">
                <a:xfrm>
                  <a:off x="2157" y="10080"/>
                  <a:ext cx="363" cy="360"/>
                  <a:chOff x="2157" y="10080"/>
                  <a:chExt cx="363" cy="360"/>
                </a:xfrm>
              </p:grpSpPr>
              <p:sp>
                <p:nvSpPr>
                  <p:cNvPr id="21585" name="Line 378"/>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86" name="Line 379"/>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68" name="Group 380"/>
                <p:cNvGrpSpPr>
                  <a:grpSpLocks/>
                </p:cNvGrpSpPr>
                <p:nvPr/>
              </p:nvGrpSpPr>
              <p:grpSpPr bwMode="auto">
                <a:xfrm>
                  <a:off x="2520" y="10080"/>
                  <a:ext cx="363" cy="360"/>
                  <a:chOff x="2157" y="10080"/>
                  <a:chExt cx="363" cy="360"/>
                </a:xfrm>
              </p:grpSpPr>
              <p:sp>
                <p:nvSpPr>
                  <p:cNvPr id="21583" name="Line 381"/>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84" name="Line 382"/>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69" name="Group 383"/>
                <p:cNvGrpSpPr>
                  <a:grpSpLocks/>
                </p:cNvGrpSpPr>
                <p:nvPr/>
              </p:nvGrpSpPr>
              <p:grpSpPr bwMode="auto">
                <a:xfrm>
                  <a:off x="2877" y="10080"/>
                  <a:ext cx="363" cy="360"/>
                  <a:chOff x="2157" y="10080"/>
                  <a:chExt cx="363" cy="360"/>
                </a:xfrm>
              </p:grpSpPr>
              <p:sp>
                <p:nvSpPr>
                  <p:cNvPr id="21581" name="Line 384"/>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82" name="Line 385"/>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70" name="Group 386"/>
                <p:cNvGrpSpPr>
                  <a:grpSpLocks/>
                </p:cNvGrpSpPr>
                <p:nvPr/>
              </p:nvGrpSpPr>
              <p:grpSpPr bwMode="auto">
                <a:xfrm>
                  <a:off x="3237" y="10095"/>
                  <a:ext cx="363" cy="360"/>
                  <a:chOff x="2157" y="10080"/>
                  <a:chExt cx="363" cy="360"/>
                </a:xfrm>
              </p:grpSpPr>
              <p:sp>
                <p:nvSpPr>
                  <p:cNvPr id="21579" name="Line 387"/>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80" name="Line 388"/>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71" name="Group 389"/>
                <p:cNvGrpSpPr>
                  <a:grpSpLocks/>
                </p:cNvGrpSpPr>
                <p:nvPr/>
              </p:nvGrpSpPr>
              <p:grpSpPr bwMode="auto">
                <a:xfrm>
                  <a:off x="3597" y="10080"/>
                  <a:ext cx="363" cy="360"/>
                  <a:chOff x="2157" y="10080"/>
                  <a:chExt cx="363" cy="360"/>
                </a:xfrm>
              </p:grpSpPr>
              <p:sp>
                <p:nvSpPr>
                  <p:cNvPr id="21577" name="Line 390"/>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78" name="Line 391"/>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72" name="Group 392"/>
                <p:cNvGrpSpPr>
                  <a:grpSpLocks/>
                </p:cNvGrpSpPr>
                <p:nvPr/>
              </p:nvGrpSpPr>
              <p:grpSpPr bwMode="auto">
                <a:xfrm>
                  <a:off x="3957" y="10080"/>
                  <a:ext cx="363" cy="360"/>
                  <a:chOff x="2157" y="10080"/>
                  <a:chExt cx="363" cy="360"/>
                </a:xfrm>
              </p:grpSpPr>
              <p:sp>
                <p:nvSpPr>
                  <p:cNvPr id="21575" name="Line 393"/>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76" name="Line 394"/>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1573" name="Line 395"/>
                <p:cNvSpPr>
                  <a:spLocks noChangeShapeType="1"/>
                </p:cNvSpPr>
                <p:nvPr/>
              </p:nvSpPr>
              <p:spPr bwMode="auto">
                <a:xfrm rot="20775237" flipV="1">
                  <a:off x="4302" y="10245"/>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74" name="Line 396"/>
                <p:cNvSpPr>
                  <a:spLocks noChangeShapeType="1"/>
                </p:cNvSpPr>
                <p:nvPr/>
              </p:nvSpPr>
              <p:spPr bwMode="auto">
                <a:xfrm rot="6169140" flipV="1">
                  <a:off x="1995" y="10260"/>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46" name="Group 397"/>
              <p:cNvGrpSpPr>
                <a:grpSpLocks/>
              </p:cNvGrpSpPr>
              <p:nvPr/>
            </p:nvGrpSpPr>
            <p:grpSpPr bwMode="auto">
              <a:xfrm rot="-10158526">
                <a:off x="9705" y="6255"/>
                <a:ext cx="388" cy="268"/>
                <a:chOff x="1995" y="10080"/>
                <a:chExt cx="2487" cy="375"/>
              </a:xfrm>
            </p:grpSpPr>
            <p:grpSp>
              <p:nvGrpSpPr>
                <p:cNvPr id="21547" name="Group 398"/>
                <p:cNvGrpSpPr>
                  <a:grpSpLocks/>
                </p:cNvGrpSpPr>
                <p:nvPr/>
              </p:nvGrpSpPr>
              <p:grpSpPr bwMode="auto">
                <a:xfrm>
                  <a:off x="2157" y="10080"/>
                  <a:ext cx="363" cy="360"/>
                  <a:chOff x="2157" y="10080"/>
                  <a:chExt cx="363" cy="360"/>
                </a:xfrm>
              </p:grpSpPr>
              <p:sp>
                <p:nvSpPr>
                  <p:cNvPr id="21565" name="Line 399"/>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66" name="Line 400"/>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48" name="Group 401"/>
                <p:cNvGrpSpPr>
                  <a:grpSpLocks/>
                </p:cNvGrpSpPr>
                <p:nvPr/>
              </p:nvGrpSpPr>
              <p:grpSpPr bwMode="auto">
                <a:xfrm>
                  <a:off x="2520" y="10080"/>
                  <a:ext cx="363" cy="360"/>
                  <a:chOff x="2157" y="10080"/>
                  <a:chExt cx="363" cy="360"/>
                </a:xfrm>
              </p:grpSpPr>
              <p:sp>
                <p:nvSpPr>
                  <p:cNvPr id="21563" name="Line 402"/>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64" name="Line 403"/>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49" name="Group 404"/>
                <p:cNvGrpSpPr>
                  <a:grpSpLocks/>
                </p:cNvGrpSpPr>
                <p:nvPr/>
              </p:nvGrpSpPr>
              <p:grpSpPr bwMode="auto">
                <a:xfrm>
                  <a:off x="2877" y="10080"/>
                  <a:ext cx="363" cy="360"/>
                  <a:chOff x="2157" y="10080"/>
                  <a:chExt cx="363" cy="360"/>
                </a:xfrm>
              </p:grpSpPr>
              <p:sp>
                <p:nvSpPr>
                  <p:cNvPr id="21561" name="Line 405"/>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62" name="Line 406"/>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50" name="Group 407"/>
                <p:cNvGrpSpPr>
                  <a:grpSpLocks/>
                </p:cNvGrpSpPr>
                <p:nvPr/>
              </p:nvGrpSpPr>
              <p:grpSpPr bwMode="auto">
                <a:xfrm>
                  <a:off x="3237" y="10095"/>
                  <a:ext cx="363" cy="360"/>
                  <a:chOff x="2157" y="10080"/>
                  <a:chExt cx="363" cy="360"/>
                </a:xfrm>
              </p:grpSpPr>
              <p:sp>
                <p:nvSpPr>
                  <p:cNvPr id="21559" name="Line 408"/>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60" name="Line 409"/>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51" name="Group 410"/>
                <p:cNvGrpSpPr>
                  <a:grpSpLocks/>
                </p:cNvGrpSpPr>
                <p:nvPr/>
              </p:nvGrpSpPr>
              <p:grpSpPr bwMode="auto">
                <a:xfrm>
                  <a:off x="3597" y="10080"/>
                  <a:ext cx="363" cy="360"/>
                  <a:chOff x="2157" y="10080"/>
                  <a:chExt cx="363" cy="360"/>
                </a:xfrm>
              </p:grpSpPr>
              <p:sp>
                <p:nvSpPr>
                  <p:cNvPr id="21557" name="Line 411"/>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58" name="Line 412"/>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552" name="Group 413"/>
                <p:cNvGrpSpPr>
                  <a:grpSpLocks/>
                </p:cNvGrpSpPr>
                <p:nvPr/>
              </p:nvGrpSpPr>
              <p:grpSpPr bwMode="auto">
                <a:xfrm>
                  <a:off x="3957" y="10080"/>
                  <a:ext cx="363" cy="360"/>
                  <a:chOff x="2157" y="10080"/>
                  <a:chExt cx="363" cy="360"/>
                </a:xfrm>
              </p:grpSpPr>
              <p:sp>
                <p:nvSpPr>
                  <p:cNvPr id="21555" name="Line 414"/>
                  <p:cNvSpPr>
                    <a:spLocks noChangeShapeType="1"/>
                  </p:cNvSpPr>
                  <p:nvPr/>
                </p:nvSpPr>
                <p:spPr bwMode="auto">
                  <a:xfrm flipV="1">
                    <a:off x="2157"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56" name="Line 415"/>
                  <p:cNvSpPr>
                    <a:spLocks noChangeShapeType="1"/>
                  </p:cNvSpPr>
                  <p:nvPr/>
                </p:nvSpPr>
                <p:spPr bwMode="auto">
                  <a:xfrm>
                    <a:off x="2340" y="10080"/>
                    <a:ext cx="180" cy="3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1553" name="Line 416"/>
                <p:cNvSpPr>
                  <a:spLocks noChangeShapeType="1"/>
                </p:cNvSpPr>
                <p:nvPr/>
              </p:nvSpPr>
              <p:spPr bwMode="auto">
                <a:xfrm rot="20775237" flipV="1">
                  <a:off x="4302" y="10245"/>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54" name="Line 417"/>
                <p:cNvSpPr>
                  <a:spLocks noChangeShapeType="1"/>
                </p:cNvSpPr>
                <p:nvPr/>
              </p:nvSpPr>
              <p:spPr bwMode="auto">
                <a:xfrm rot="6169140" flipV="1">
                  <a:off x="1995" y="10260"/>
                  <a:ext cx="180" cy="1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21521" name="TextBox 13"/>
            <p:cNvSpPr txBox="1">
              <a:spLocks noChangeArrowheads="1"/>
            </p:cNvSpPr>
            <p:nvPr/>
          </p:nvSpPr>
          <p:spPr bwMode="auto">
            <a:xfrm>
              <a:off x="8352890" y="5514027"/>
              <a:ext cx="7911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r>
                <a:rPr lang="en-US" sz="2400">
                  <a:solidFill>
                    <a:srgbClr val="0000FF"/>
                  </a:solidFill>
                </a:rPr>
                <a:t>C</a:t>
              </a:r>
              <a:r>
                <a:rPr lang="en-US" sz="2400" baseline="-25000">
                  <a:solidFill>
                    <a:srgbClr val="0000FF"/>
                  </a:solidFill>
                </a:rPr>
                <a:t>52</a:t>
              </a:r>
            </a:p>
          </p:txBody>
        </p:sp>
      </p:grpSp>
      <p:grpSp>
        <p:nvGrpSpPr>
          <p:cNvPr id="21509" name="Group 4"/>
          <p:cNvGrpSpPr>
            <a:grpSpLocks/>
          </p:cNvGrpSpPr>
          <p:nvPr/>
        </p:nvGrpSpPr>
        <p:grpSpPr bwMode="auto">
          <a:xfrm>
            <a:off x="0" y="936625"/>
            <a:ext cx="9031288" cy="3324225"/>
            <a:chOff x="0" y="936556"/>
            <a:chExt cx="9031196" cy="3324586"/>
          </a:xfrm>
        </p:grpSpPr>
        <p:grpSp>
          <p:nvGrpSpPr>
            <p:cNvPr id="21512" name="Group 3"/>
            <p:cNvGrpSpPr>
              <a:grpSpLocks/>
            </p:cNvGrpSpPr>
            <p:nvPr/>
          </p:nvGrpSpPr>
          <p:grpSpPr bwMode="auto">
            <a:xfrm>
              <a:off x="0" y="937135"/>
              <a:ext cx="9031196" cy="3324007"/>
              <a:chOff x="0" y="937135"/>
              <a:chExt cx="9031196" cy="3324007"/>
            </a:xfrm>
          </p:grpSpPr>
          <p:pic>
            <p:nvPicPr>
              <p:cNvPr id="21516" name="Picture 2" descr="gamma_vs_M_D"/>
              <p:cNvPicPr>
                <a:picLocks noChangeAspect="1" noChangeArrowheads="1"/>
              </p:cNvPicPr>
              <p:nvPr/>
            </p:nvPicPr>
            <p:blipFill>
              <a:blip r:embed="rId3" cstate="print">
                <a:extLst>
                  <a:ext uri="{28A0092B-C50C-407E-A947-70E740481C1C}">
                    <a14:useLocalDpi xmlns:a14="http://schemas.microsoft.com/office/drawing/2010/main" val="0"/>
                  </a:ext>
                </a:extLst>
              </a:blip>
              <a:srcRect t="-1233" b="66527"/>
              <a:stretch>
                <a:fillRect/>
              </a:stretch>
            </p:blipFill>
            <p:spPr bwMode="auto">
              <a:xfrm>
                <a:off x="64630" y="937135"/>
                <a:ext cx="4615515" cy="298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2" descr="gamma_vs_M_D"/>
              <p:cNvPicPr>
                <a:picLocks noChangeAspect="1" noChangeArrowheads="1"/>
              </p:cNvPicPr>
              <p:nvPr/>
            </p:nvPicPr>
            <p:blipFill>
              <a:blip r:embed="rId3" cstate="print">
                <a:extLst>
                  <a:ext uri="{28A0092B-C50C-407E-A947-70E740481C1C}">
                    <a14:useLocalDpi xmlns:a14="http://schemas.microsoft.com/office/drawing/2010/main" val="0"/>
                  </a:ext>
                </a:extLst>
              </a:blip>
              <a:srcRect t="33469" r="3487" b="33475"/>
              <a:stretch>
                <a:fillRect/>
              </a:stretch>
            </p:blipFill>
            <p:spPr bwMode="auto">
              <a:xfrm>
                <a:off x="4642076" y="1165754"/>
                <a:ext cx="4389120" cy="279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 name="Oval 337"/>
              <p:cNvSpPr/>
              <p:nvPr/>
            </p:nvSpPr>
            <p:spPr>
              <a:xfrm>
                <a:off x="0" y="3710220"/>
                <a:ext cx="380996" cy="5080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9" name="Oval 338"/>
              <p:cNvSpPr/>
              <p:nvPr/>
            </p:nvSpPr>
            <p:spPr>
              <a:xfrm>
                <a:off x="4641803" y="3753087"/>
                <a:ext cx="380996" cy="5080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1513" name="Group 8"/>
            <p:cNvGrpSpPr>
              <a:grpSpLocks/>
            </p:cNvGrpSpPr>
            <p:nvPr/>
          </p:nvGrpSpPr>
          <p:grpSpPr bwMode="auto">
            <a:xfrm>
              <a:off x="57326" y="936556"/>
              <a:ext cx="4910913" cy="541722"/>
              <a:chOff x="249635" y="933857"/>
              <a:chExt cx="4524531" cy="392023"/>
            </a:xfrm>
          </p:grpSpPr>
          <p:sp>
            <p:nvSpPr>
              <p:cNvPr id="6" name="Oval 5"/>
              <p:cNvSpPr/>
              <p:nvPr/>
            </p:nvSpPr>
            <p:spPr>
              <a:xfrm>
                <a:off x="249472" y="957985"/>
                <a:ext cx="351020" cy="367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9" name="Oval 348"/>
              <p:cNvSpPr/>
              <p:nvPr/>
            </p:nvSpPr>
            <p:spPr>
              <a:xfrm>
                <a:off x="4423685" y="933857"/>
                <a:ext cx="351020" cy="367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21510" name="TextBox 1"/>
          <p:cNvSpPr txBox="1">
            <a:spLocks noChangeArrowheads="1"/>
          </p:cNvSpPr>
          <p:nvPr/>
        </p:nvSpPr>
        <p:spPr bwMode="auto">
          <a:xfrm>
            <a:off x="3687763" y="546100"/>
            <a:ext cx="3762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r>
              <a:rPr lang="en-US">
                <a:solidFill>
                  <a:srgbClr val="009900"/>
                </a:solidFill>
              </a:rPr>
              <a:t>Aris Sgouros</a:t>
            </a:r>
          </a:p>
        </p:txBody>
      </p:sp>
      <p:sp>
        <p:nvSpPr>
          <p:cNvPr id="21511" name="TextBox 6"/>
          <p:cNvSpPr txBox="1">
            <a:spLocks noChangeArrowheads="1"/>
          </p:cNvSpPr>
          <p:nvPr/>
        </p:nvSpPr>
        <p:spPr bwMode="auto">
          <a:xfrm>
            <a:off x="736600" y="6307138"/>
            <a:ext cx="7670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r>
              <a:rPr lang="en-US" sz="1600">
                <a:solidFill>
                  <a:srgbClr val="009900"/>
                </a:solidFill>
              </a:rPr>
              <a:t>Sgouros, A.P.; Lakkas, A.T.; Megariotis, G.; DNT </a:t>
            </a:r>
            <a:r>
              <a:rPr lang="en-US" sz="1600" i="1">
                <a:solidFill>
                  <a:srgbClr val="009900"/>
                </a:solidFill>
              </a:rPr>
              <a:t>Macromolecules</a:t>
            </a:r>
            <a:r>
              <a:rPr lang="en-US" sz="1600">
                <a:solidFill>
                  <a:srgbClr val="009900"/>
                </a:solidFill>
              </a:rPr>
              <a:t> </a:t>
            </a:r>
            <a:r>
              <a:rPr lang="en-US" sz="1600" b="1">
                <a:solidFill>
                  <a:srgbClr val="009900"/>
                </a:solidFill>
              </a:rPr>
              <a:t>2018</a:t>
            </a:r>
            <a:r>
              <a:rPr lang="en-US" sz="1600">
                <a:solidFill>
                  <a:srgbClr val="009900"/>
                </a:solidFill>
              </a:rPr>
              <a:t>, </a:t>
            </a:r>
            <a:r>
              <a:rPr lang="en-US" sz="1600" i="1">
                <a:solidFill>
                  <a:srgbClr val="009900"/>
                </a:solidFill>
              </a:rPr>
              <a:t>51</a:t>
            </a:r>
            <a:r>
              <a:rPr lang="en-US" sz="1600">
                <a:solidFill>
                  <a:srgbClr val="009900"/>
                </a:solidFill>
              </a:rPr>
              <a:t>, 9798.</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95288" y="188913"/>
            <a:ext cx="8569325" cy="936625"/>
          </a:xfrm>
        </p:spPr>
        <p:txBody>
          <a:bodyPr/>
          <a:lstStyle/>
          <a:p>
            <a:pPr eaLnBrk="1" hangingPunct="1"/>
            <a:r>
              <a:rPr lang="en-US" sz="3200" smtClean="0">
                <a:solidFill>
                  <a:srgbClr val="FF0000"/>
                </a:solidFill>
              </a:rPr>
              <a:t>Self-consistent field theoretic modeling of polymers at interfaces</a:t>
            </a:r>
            <a:endParaRPr lang="el-GR" sz="3200" smtClean="0">
              <a:solidFill>
                <a:srgbClr val="FF0000"/>
              </a:solidFill>
            </a:endParaRPr>
          </a:p>
        </p:txBody>
      </p:sp>
      <p:sp>
        <p:nvSpPr>
          <p:cNvPr id="23555" name="Text Box 5"/>
          <p:cNvSpPr txBox="1">
            <a:spLocks noChangeArrowheads="1"/>
          </p:cNvSpPr>
          <p:nvPr/>
        </p:nvSpPr>
        <p:spPr bwMode="auto">
          <a:xfrm>
            <a:off x="0" y="6165850"/>
            <a:ext cx="1008062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a:solidFill>
                  <a:srgbClr val="008000"/>
                </a:solidFill>
                <a:cs typeface="Arial" panose="020B0604020202020204" pitchFamily="34" charset="0"/>
              </a:rPr>
              <a:t>Lakkas, A.; Sgouros, A.P.; DNT, Macromolecules </a:t>
            </a:r>
            <a:r>
              <a:rPr lang="en-US" sz="1800" b="1">
                <a:solidFill>
                  <a:srgbClr val="008000"/>
                </a:solidFill>
                <a:cs typeface="Arial" panose="020B0604020202020204" pitchFamily="34" charset="0"/>
              </a:rPr>
              <a:t>2019</a:t>
            </a:r>
            <a:r>
              <a:rPr lang="en-US" sz="1800">
                <a:solidFill>
                  <a:srgbClr val="008000"/>
                </a:solidFill>
                <a:cs typeface="Arial" panose="020B0604020202020204" pitchFamily="34" charset="0"/>
              </a:rPr>
              <a:t>, </a:t>
            </a:r>
            <a:r>
              <a:rPr lang="en-US" sz="1600">
                <a:solidFill>
                  <a:srgbClr val="008000"/>
                </a:solidFill>
                <a:cs typeface="Arial" panose="020B0604020202020204" pitchFamily="34" charset="0"/>
              </a:rPr>
              <a:t>DOI: 10.1021/acs.macromol.9b00795</a:t>
            </a:r>
            <a:r>
              <a:rPr lang="en-US" sz="1800">
                <a:cs typeface="Arial" panose="020B0604020202020204" pitchFamily="34" charset="0"/>
              </a:rPr>
              <a:t>.</a:t>
            </a:r>
          </a:p>
        </p:txBody>
      </p:sp>
      <p:sp>
        <p:nvSpPr>
          <p:cNvPr id="23556" name="Text Box 6"/>
          <p:cNvSpPr txBox="1">
            <a:spLocks noChangeArrowheads="1"/>
          </p:cNvSpPr>
          <p:nvPr/>
        </p:nvSpPr>
        <p:spPr bwMode="auto">
          <a:xfrm>
            <a:off x="1042988" y="1268413"/>
            <a:ext cx="835342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a:solidFill>
                  <a:srgbClr val="009900"/>
                </a:solidFill>
                <a:cs typeface="Arial" panose="020B0604020202020204" pitchFamily="34" charset="0"/>
              </a:rPr>
              <a:t>Tolis Lakkas, Constantinos Revelas, Aris Sgouros</a:t>
            </a:r>
            <a:endParaRPr lang="el-GR" sz="2400">
              <a:solidFill>
                <a:srgbClr val="009900"/>
              </a:solidFill>
              <a:cs typeface="Arial" panose="020B0604020202020204" pitchFamily="34" charset="0"/>
            </a:endParaRPr>
          </a:p>
        </p:txBody>
      </p:sp>
      <p:pic>
        <p:nvPicPr>
          <p:cNvPr id="23557" name="Picture 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133600"/>
            <a:ext cx="2951162"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275" y="1874838"/>
            <a:ext cx="4943475"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95288" y="188913"/>
            <a:ext cx="8569325" cy="936625"/>
          </a:xfrm>
        </p:spPr>
        <p:txBody>
          <a:bodyPr/>
          <a:lstStyle/>
          <a:p>
            <a:pPr eaLnBrk="1" hangingPunct="1"/>
            <a:r>
              <a:rPr lang="en-US" sz="3200" smtClean="0">
                <a:solidFill>
                  <a:srgbClr val="FF0000"/>
                </a:solidFill>
              </a:rPr>
              <a:t>Self-consistent field theoretic modeling of polymers at interfaces</a:t>
            </a:r>
            <a:endParaRPr lang="el-GR" sz="3200" smtClean="0">
              <a:solidFill>
                <a:srgbClr val="FF0000"/>
              </a:solidFill>
            </a:endParaRPr>
          </a:p>
        </p:txBody>
      </p:sp>
      <p:sp>
        <p:nvSpPr>
          <p:cNvPr id="24579" name="Text Box 6"/>
          <p:cNvSpPr txBox="1">
            <a:spLocks noChangeArrowheads="1"/>
          </p:cNvSpPr>
          <p:nvPr/>
        </p:nvSpPr>
        <p:spPr bwMode="auto">
          <a:xfrm>
            <a:off x="395288" y="1412875"/>
            <a:ext cx="900112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a:solidFill>
                  <a:srgbClr val="0033CC"/>
                </a:solidFill>
                <a:cs typeface="Arial" panose="020B0604020202020204" pitchFamily="34" charset="0"/>
              </a:rPr>
              <a:t>Solution of the SCF formulation in arbitrary geometries by the Finite Element method (SCF/FEM).</a:t>
            </a:r>
          </a:p>
          <a:p>
            <a:pPr eaLnBrk="1" hangingPunct="1">
              <a:spcBef>
                <a:spcPct val="50000"/>
              </a:spcBef>
              <a:buFontTx/>
              <a:buNone/>
            </a:pPr>
            <a:r>
              <a:rPr lang="en-US" sz="2400">
                <a:solidFill>
                  <a:srgbClr val="0033CC"/>
                </a:solidFill>
                <a:cs typeface="Arial" panose="020B0604020202020204" pitchFamily="34" charset="0"/>
              </a:rPr>
              <a:t>Application to polymer nanocomposites</a:t>
            </a:r>
            <a:endParaRPr lang="el-GR" sz="2400">
              <a:solidFill>
                <a:srgbClr val="0033CC"/>
              </a:solidFill>
              <a:cs typeface="Arial" panose="020B0604020202020204" pitchFamily="34" charset="0"/>
            </a:endParaRPr>
          </a:p>
        </p:txBody>
      </p:sp>
      <p:pic>
        <p:nvPicPr>
          <p:cNvPr id="24580"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900" y="2797175"/>
            <a:ext cx="3951288"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Content Placeholder 7" descr="haha.png"/>
          <p:cNvPicPr>
            <a:picLocks noGrp="1" noChangeAspect="1"/>
          </p:cNvPicPr>
          <p:nvPr>
            <p:ph idx="4294967295"/>
          </p:nvPr>
        </p:nvPicPr>
        <p:blipFill>
          <a:blip r:embed="rId4">
            <a:extLst>
              <a:ext uri="{28A0092B-C50C-407E-A947-70E740481C1C}">
                <a14:useLocalDpi xmlns:a14="http://schemas.microsoft.com/office/drawing/2010/main" val="0"/>
              </a:ext>
            </a:extLst>
          </a:blip>
          <a:srcRect l="17390" t="19255" r="17390" b="21118"/>
          <a:stretch>
            <a:fillRect/>
          </a:stretch>
        </p:blipFill>
        <p:spPr>
          <a:xfrm>
            <a:off x="179388" y="2797175"/>
            <a:ext cx="3771900" cy="3448050"/>
          </a:xfrm>
        </p:spPr>
      </p:pic>
      <p:sp>
        <p:nvSpPr>
          <p:cNvPr id="24582" name="Text Box 27"/>
          <p:cNvSpPr txBox="1">
            <a:spLocks noChangeArrowheads="1"/>
          </p:cNvSpPr>
          <p:nvPr/>
        </p:nvSpPr>
        <p:spPr bwMode="auto">
          <a:xfrm>
            <a:off x="1246188" y="6302375"/>
            <a:ext cx="2247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600">
                <a:solidFill>
                  <a:srgbClr val="000000"/>
                </a:solidFill>
                <a:cs typeface="Arial" panose="020B0604020202020204" pitchFamily="34" charset="0"/>
              </a:rPr>
              <a:t>SiO</a:t>
            </a:r>
            <a:r>
              <a:rPr lang="en-US" sz="1600" baseline="-25000">
                <a:solidFill>
                  <a:srgbClr val="000000"/>
                </a:solidFill>
                <a:cs typeface="Arial" panose="020B0604020202020204" pitchFamily="34" charset="0"/>
              </a:rPr>
              <a:t>2</a:t>
            </a:r>
            <a:r>
              <a:rPr lang="en-US" sz="1600">
                <a:solidFill>
                  <a:srgbClr val="000000"/>
                </a:solidFill>
                <a:cs typeface="Arial" panose="020B0604020202020204" pitchFamily="34" charset="0"/>
              </a:rPr>
              <a:t> in PS</a:t>
            </a:r>
            <a:r>
              <a:rPr lang="el-GR" sz="1600">
                <a:solidFill>
                  <a:srgbClr val="000000"/>
                </a:solidFill>
                <a:cs typeface="Arial" panose="020B0604020202020204" pitchFamily="34" charset="0"/>
              </a:rPr>
              <a:t>, </a:t>
            </a:r>
            <a:r>
              <a:rPr lang="en-US" sz="1600" i="1">
                <a:solidFill>
                  <a:srgbClr val="000000"/>
                </a:solidFill>
                <a:latin typeface="Times New Roman" panose="02020603050405020304" pitchFamily="18" charset="0"/>
                <a:cs typeface="Arial" panose="020B0604020202020204" pitchFamily="34" charset="0"/>
              </a:rPr>
              <a:t>R</a:t>
            </a:r>
            <a:r>
              <a:rPr lang="en-US" sz="1600" baseline="-25000">
                <a:solidFill>
                  <a:srgbClr val="000000"/>
                </a:solidFill>
                <a:latin typeface="Times New Roman" panose="02020603050405020304" pitchFamily="18" charset="0"/>
                <a:cs typeface="Arial" panose="020B0604020202020204" pitchFamily="34" charset="0"/>
              </a:rPr>
              <a:t>n</a:t>
            </a:r>
            <a:r>
              <a:rPr lang="en-US" sz="1600">
                <a:solidFill>
                  <a:srgbClr val="000000"/>
                </a:solidFill>
                <a:cs typeface="Arial" panose="020B0604020202020204" pitchFamily="34" charset="0"/>
              </a:rPr>
              <a:t>=</a:t>
            </a:r>
            <a:r>
              <a:rPr lang="el-GR" sz="1600">
                <a:solidFill>
                  <a:srgbClr val="000000"/>
                </a:solidFill>
                <a:cs typeface="Arial" panose="020B0604020202020204" pitchFamily="34" charset="0"/>
              </a:rPr>
              <a:t>8</a:t>
            </a:r>
            <a:r>
              <a:rPr lang="en-US" sz="1600">
                <a:solidFill>
                  <a:srgbClr val="000000"/>
                </a:solidFill>
                <a:cs typeface="Arial" panose="020B0604020202020204" pitchFamily="34" charset="0"/>
              </a:rPr>
              <a:t> nm  </a:t>
            </a:r>
            <a:r>
              <a:rPr lang="en-US" sz="1600" i="1">
                <a:solidFill>
                  <a:srgbClr val="000000"/>
                </a:solidFill>
                <a:latin typeface="Times New Roman" panose="02020603050405020304" pitchFamily="18" charset="0"/>
                <a:cs typeface="Arial" panose="020B0604020202020204" pitchFamily="34" charset="0"/>
              </a:rPr>
              <a:t>M</a:t>
            </a:r>
            <a:r>
              <a:rPr lang="en-US" sz="1600" baseline="-25000">
                <a:solidFill>
                  <a:srgbClr val="000000"/>
                </a:solidFill>
                <a:latin typeface="Times New Roman" panose="02020603050405020304" pitchFamily="18" charset="0"/>
                <a:cs typeface="Arial" panose="020B0604020202020204" pitchFamily="34" charset="0"/>
              </a:rPr>
              <a:t>f</a:t>
            </a:r>
            <a:r>
              <a:rPr lang="en-US" sz="1600">
                <a:solidFill>
                  <a:srgbClr val="000000"/>
                </a:solidFill>
                <a:cs typeface="Arial" panose="020B0604020202020204" pitchFamily="34" charset="0"/>
              </a:rPr>
              <a:t>=100 kg/mol</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6675" y="141288"/>
            <a:ext cx="9144000" cy="531812"/>
          </a:xfrm>
        </p:spPr>
        <p:txBody>
          <a:bodyPr/>
          <a:lstStyle/>
          <a:p>
            <a:r>
              <a:rPr lang="en-US" sz="2800" smtClean="0">
                <a:solidFill>
                  <a:srgbClr val="FF0000"/>
                </a:solidFill>
              </a:rPr>
              <a:t>PHASE  BEHAVIOR OF AQUEOUS SURFACTANTS</a:t>
            </a:r>
            <a:endParaRPr lang="el-GR" sz="2800" smtClean="0">
              <a:solidFill>
                <a:srgbClr val="FF0000"/>
              </a:solidFill>
            </a:endParaRPr>
          </a:p>
        </p:txBody>
      </p:sp>
      <p:pic>
        <p:nvPicPr>
          <p:cNvPr id="2662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332038"/>
            <a:ext cx="453548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4"/>
          <p:cNvSpPr txBox="1">
            <a:spLocks noChangeArrowheads="1"/>
          </p:cNvSpPr>
          <p:nvPr/>
        </p:nvSpPr>
        <p:spPr bwMode="auto">
          <a:xfrm>
            <a:off x="88900" y="1531938"/>
            <a:ext cx="7089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2400" b="1"/>
              <a:t>Cetyl-trimethyl-ammonium Bromide (CTAB)</a:t>
            </a:r>
            <a:endParaRPr lang="el-GR" sz="2400" b="1"/>
          </a:p>
        </p:txBody>
      </p:sp>
      <p:sp>
        <p:nvSpPr>
          <p:cNvPr id="6" name="Oval 5"/>
          <p:cNvSpPr/>
          <p:nvPr/>
        </p:nvSpPr>
        <p:spPr>
          <a:xfrm>
            <a:off x="450850" y="2492375"/>
            <a:ext cx="1041400" cy="369888"/>
          </a:xfrm>
          <a:prstGeom prst="ellipse">
            <a:avLst/>
          </a:prstGeom>
          <a:noFill/>
          <a:ln w="38100">
            <a:solidFill>
              <a:schemeClr val="accent6"/>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l-GR" sz="1950" dirty="0"/>
          </a:p>
        </p:txBody>
      </p:sp>
      <p:sp>
        <p:nvSpPr>
          <p:cNvPr id="13" name="Oval 12"/>
          <p:cNvSpPr/>
          <p:nvPr/>
        </p:nvSpPr>
        <p:spPr>
          <a:xfrm>
            <a:off x="1409700" y="2508250"/>
            <a:ext cx="1041400" cy="369888"/>
          </a:xfrm>
          <a:prstGeom prst="ellipse">
            <a:avLst/>
          </a:prstGeom>
          <a:noFill/>
          <a:ln w="38100">
            <a:solidFill>
              <a:schemeClr val="accent6"/>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l-GR" sz="1950" dirty="0"/>
          </a:p>
        </p:txBody>
      </p:sp>
      <p:sp>
        <p:nvSpPr>
          <p:cNvPr id="14" name="Oval 13"/>
          <p:cNvSpPr/>
          <p:nvPr/>
        </p:nvSpPr>
        <p:spPr>
          <a:xfrm>
            <a:off x="2427288" y="2509838"/>
            <a:ext cx="1041400" cy="369887"/>
          </a:xfrm>
          <a:prstGeom prst="ellipse">
            <a:avLst/>
          </a:prstGeom>
          <a:noFill/>
          <a:ln w="38100">
            <a:solidFill>
              <a:schemeClr val="accent6"/>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l-GR" sz="1950" dirty="0"/>
          </a:p>
        </p:txBody>
      </p:sp>
      <p:sp>
        <p:nvSpPr>
          <p:cNvPr id="15" name="Oval 14"/>
          <p:cNvSpPr/>
          <p:nvPr/>
        </p:nvSpPr>
        <p:spPr>
          <a:xfrm>
            <a:off x="3402013" y="2519363"/>
            <a:ext cx="1041400" cy="368300"/>
          </a:xfrm>
          <a:prstGeom prst="ellipse">
            <a:avLst/>
          </a:prstGeom>
          <a:noFill/>
          <a:ln w="38100">
            <a:solidFill>
              <a:schemeClr val="accent6"/>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l-GR" sz="1950" dirty="0"/>
          </a:p>
        </p:txBody>
      </p:sp>
      <p:cxnSp>
        <p:nvCxnSpPr>
          <p:cNvPr id="17" name="Straight Arrow Connector 16"/>
          <p:cNvCxnSpPr/>
          <p:nvPr/>
        </p:nvCxnSpPr>
        <p:spPr>
          <a:xfrm>
            <a:off x="2513013" y="2954338"/>
            <a:ext cx="0" cy="52546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6634" name="TextBox 17"/>
          <p:cNvSpPr txBox="1">
            <a:spLocks noChangeArrowheads="1"/>
          </p:cNvSpPr>
          <p:nvPr/>
        </p:nvSpPr>
        <p:spPr bwMode="auto">
          <a:xfrm>
            <a:off x="561975" y="4578350"/>
            <a:ext cx="3216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a:t>4 to 1 mapping – MARTINI CG particles</a:t>
            </a:r>
            <a:endParaRPr lang="el-GR" sz="2000"/>
          </a:p>
        </p:txBody>
      </p:sp>
      <p:sp>
        <p:nvSpPr>
          <p:cNvPr id="25" name="Oval 24"/>
          <p:cNvSpPr/>
          <p:nvPr/>
        </p:nvSpPr>
        <p:spPr>
          <a:xfrm>
            <a:off x="4313238" y="2266950"/>
            <a:ext cx="650875" cy="638175"/>
          </a:xfrm>
          <a:prstGeom prst="ellipse">
            <a:avLst/>
          </a:prstGeom>
          <a:noFill/>
          <a:ln w="38100">
            <a:solidFill>
              <a:srgbClr val="7030A0"/>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l-GR" sz="1950" dirty="0"/>
          </a:p>
        </p:txBody>
      </p:sp>
      <p:sp>
        <p:nvSpPr>
          <p:cNvPr id="26" name="Oval 25"/>
          <p:cNvSpPr/>
          <p:nvPr/>
        </p:nvSpPr>
        <p:spPr>
          <a:xfrm>
            <a:off x="4429125" y="2871788"/>
            <a:ext cx="436563" cy="427037"/>
          </a:xfrm>
          <a:prstGeom prst="ellipse">
            <a:avLst/>
          </a:prstGeom>
          <a:noFill/>
          <a:ln w="38100">
            <a:solidFill>
              <a:schemeClr val="accent4">
                <a:lumMod val="75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l-GR" sz="1950" dirty="0"/>
          </a:p>
        </p:txBody>
      </p:sp>
      <p:grpSp>
        <p:nvGrpSpPr>
          <p:cNvPr id="26637" name="Group 27"/>
          <p:cNvGrpSpPr>
            <a:grpSpLocks/>
          </p:cNvGrpSpPr>
          <p:nvPr/>
        </p:nvGrpSpPr>
        <p:grpSpPr bwMode="auto">
          <a:xfrm>
            <a:off x="360363" y="3590925"/>
            <a:ext cx="4605337" cy="1714500"/>
            <a:chOff x="792668" y="3736218"/>
            <a:chExt cx="6140695" cy="2284400"/>
          </a:xfrm>
        </p:grpSpPr>
        <p:grpSp>
          <p:nvGrpSpPr>
            <p:cNvPr id="26644" name="Group 23"/>
            <p:cNvGrpSpPr>
              <a:grpSpLocks/>
            </p:cNvGrpSpPr>
            <p:nvPr/>
          </p:nvGrpSpPr>
          <p:grpSpPr bwMode="auto">
            <a:xfrm>
              <a:off x="792668" y="3736218"/>
              <a:ext cx="6140695" cy="1298033"/>
              <a:chOff x="792668" y="3736218"/>
              <a:chExt cx="6140695" cy="1298033"/>
            </a:xfrm>
          </p:grpSpPr>
          <p:pic>
            <p:nvPicPr>
              <p:cNvPr id="2664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2668" y="3736218"/>
                <a:ext cx="6140695" cy="12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2189724" y="3888511"/>
                <a:ext cx="112187" cy="200943"/>
              </a:xfrm>
              <a:prstGeom prst="rect">
                <a:avLst/>
              </a:prstGeom>
              <a:solidFill>
                <a:schemeClr val="tx1"/>
              </a:soli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l-GR" sz="1950" dirty="0"/>
              </a:p>
            </p:txBody>
          </p:sp>
          <p:sp>
            <p:nvSpPr>
              <p:cNvPr id="20" name="Rectangle 19"/>
              <p:cNvSpPr/>
              <p:nvPr/>
            </p:nvSpPr>
            <p:spPr>
              <a:xfrm>
                <a:off x="3296784" y="3888511"/>
                <a:ext cx="112188" cy="200943"/>
              </a:xfrm>
              <a:prstGeom prst="rect">
                <a:avLst/>
              </a:prstGeom>
              <a:solidFill>
                <a:schemeClr val="tx1"/>
              </a:soli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l-GR" sz="1950" dirty="0"/>
              </a:p>
            </p:txBody>
          </p:sp>
          <p:sp>
            <p:nvSpPr>
              <p:cNvPr id="21" name="Rectangle 20"/>
              <p:cNvSpPr/>
              <p:nvPr/>
            </p:nvSpPr>
            <p:spPr>
              <a:xfrm>
                <a:off x="4403846" y="3837747"/>
                <a:ext cx="112187" cy="200943"/>
              </a:xfrm>
              <a:prstGeom prst="rect">
                <a:avLst/>
              </a:prstGeom>
              <a:solidFill>
                <a:schemeClr val="tx1"/>
              </a:soli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l-GR" sz="1950" dirty="0"/>
              </a:p>
            </p:txBody>
          </p:sp>
          <p:sp>
            <p:nvSpPr>
              <p:cNvPr id="22" name="Rectangle 21"/>
              <p:cNvSpPr/>
              <p:nvPr/>
            </p:nvSpPr>
            <p:spPr>
              <a:xfrm>
                <a:off x="5339450" y="3888511"/>
                <a:ext cx="110071" cy="200943"/>
              </a:xfrm>
              <a:prstGeom prst="rect">
                <a:avLst/>
              </a:prstGeom>
              <a:solidFill>
                <a:schemeClr val="tx1"/>
              </a:soli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l-GR" sz="1950" dirty="0"/>
              </a:p>
            </p:txBody>
          </p:sp>
          <p:sp>
            <p:nvSpPr>
              <p:cNvPr id="23" name="Rectangle 22"/>
              <p:cNvSpPr/>
              <p:nvPr/>
            </p:nvSpPr>
            <p:spPr>
              <a:xfrm>
                <a:off x="6628551" y="3918124"/>
                <a:ext cx="110071" cy="200943"/>
              </a:xfrm>
              <a:prstGeom prst="rect">
                <a:avLst/>
              </a:prstGeom>
              <a:solidFill>
                <a:schemeClr val="tx1"/>
              </a:soli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l-GR" sz="1950" dirty="0"/>
              </a:p>
            </p:txBody>
          </p:sp>
        </p:grpSp>
        <p:pic>
          <p:nvPicPr>
            <p:cNvPr id="26645" name="Picture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93500" y="4826761"/>
              <a:ext cx="1436592" cy="119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38" name="Rectangle 36"/>
          <p:cNvSpPr>
            <a:spLocks noChangeArrowheads="1"/>
          </p:cNvSpPr>
          <p:nvPr/>
        </p:nvSpPr>
        <p:spPr bwMode="auto">
          <a:xfrm>
            <a:off x="509588" y="6059488"/>
            <a:ext cx="43037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1600">
                <a:solidFill>
                  <a:srgbClr val="009900"/>
                </a:solidFill>
              </a:rPr>
              <a:t>Illa-Tuset, S.;  Malaspina , D.C.;  Faraudo, J. </a:t>
            </a:r>
            <a:r>
              <a:rPr lang="en-US" sz="1600" i="1">
                <a:solidFill>
                  <a:srgbClr val="009900"/>
                </a:solidFill>
              </a:rPr>
              <a:t>Phys Chem Chem Phys</a:t>
            </a:r>
            <a:r>
              <a:rPr lang="en-US" sz="1600">
                <a:solidFill>
                  <a:srgbClr val="009900"/>
                </a:solidFill>
              </a:rPr>
              <a:t> </a:t>
            </a:r>
            <a:r>
              <a:rPr lang="en-US" sz="1600" b="1">
                <a:solidFill>
                  <a:srgbClr val="009900"/>
                </a:solidFill>
              </a:rPr>
              <a:t>2018</a:t>
            </a:r>
            <a:r>
              <a:rPr lang="en-US" sz="1600">
                <a:solidFill>
                  <a:srgbClr val="009900"/>
                </a:solidFill>
              </a:rPr>
              <a:t>, </a:t>
            </a:r>
            <a:r>
              <a:rPr lang="en-US" sz="1600" i="1">
                <a:solidFill>
                  <a:srgbClr val="009900"/>
                </a:solidFill>
              </a:rPr>
              <a:t>20</a:t>
            </a:r>
            <a:r>
              <a:rPr lang="en-US" sz="1600">
                <a:solidFill>
                  <a:srgbClr val="009900"/>
                </a:solidFill>
              </a:rPr>
              <a:t>, 26422</a:t>
            </a:r>
          </a:p>
        </p:txBody>
      </p:sp>
      <p:sp>
        <p:nvSpPr>
          <p:cNvPr id="26639" name="TextBox 38"/>
          <p:cNvSpPr txBox="1">
            <a:spLocks noChangeArrowheads="1"/>
          </p:cNvSpPr>
          <p:nvPr/>
        </p:nvSpPr>
        <p:spPr bwMode="auto">
          <a:xfrm>
            <a:off x="635000" y="5419725"/>
            <a:ext cx="1816100" cy="4000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i="1"/>
              <a:t>cmc</a:t>
            </a:r>
            <a:r>
              <a:rPr lang="en-US" sz="2000"/>
              <a:t> = 0.9 mM  </a:t>
            </a:r>
            <a:endParaRPr lang="el-GR" sz="2000"/>
          </a:p>
        </p:txBody>
      </p:sp>
      <p:sp>
        <p:nvSpPr>
          <p:cNvPr id="38" name="Rectangle 37"/>
          <p:cNvSpPr/>
          <p:nvPr/>
        </p:nvSpPr>
        <p:spPr>
          <a:xfrm>
            <a:off x="4703763" y="4619625"/>
            <a:ext cx="82550" cy="150813"/>
          </a:xfrm>
          <a:prstGeom prst="rect">
            <a:avLst/>
          </a:prstGeom>
          <a:solidFill>
            <a:schemeClr val="tx1"/>
          </a:solidFill>
          <a:ln>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l-GR" sz="1950" dirty="0"/>
          </a:p>
        </p:txBody>
      </p:sp>
      <p:sp>
        <p:nvSpPr>
          <p:cNvPr id="26641" name="Title 1"/>
          <p:cNvSpPr txBox="1">
            <a:spLocks/>
          </p:cNvSpPr>
          <p:nvPr/>
        </p:nvSpPr>
        <p:spPr bwMode="auto">
          <a:xfrm>
            <a:off x="4763" y="593725"/>
            <a:ext cx="914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2400">
                <a:solidFill>
                  <a:srgbClr val="009900"/>
                </a:solidFill>
              </a:rPr>
              <a:t>Stefanos Anogiannakis, Panos Petris</a:t>
            </a:r>
            <a:endParaRPr lang="el-GR" sz="2400">
              <a:solidFill>
                <a:srgbClr val="009900"/>
              </a:solidFill>
            </a:endParaRPr>
          </a:p>
        </p:txBody>
      </p:sp>
      <p:sp>
        <p:nvSpPr>
          <p:cNvPr id="26642" name="TextBox 6"/>
          <p:cNvSpPr txBox="1">
            <a:spLocks noChangeArrowheads="1"/>
          </p:cNvSpPr>
          <p:nvPr/>
        </p:nvSpPr>
        <p:spPr bwMode="auto">
          <a:xfrm>
            <a:off x="6011863" y="2806700"/>
            <a:ext cx="273526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600"/>
              <a:t>“Dry Martini” implicit solvent Force Field</a:t>
            </a:r>
          </a:p>
        </p:txBody>
      </p:sp>
      <p:sp>
        <p:nvSpPr>
          <p:cNvPr id="26643" name="Rectangle 40"/>
          <p:cNvSpPr>
            <a:spLocks noChangeArrowheads="1"/>
          </p:cNvSpPr>
          <p:nvPr/>
        </p:nvSpPr>
        <p:spPr bwMode="auto">
          <a:xfrm>
            <a:off x="5986463" y="4694238"/>
            <a:ext cx="30940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a:solidFill>
                  <a:srgbClr val="009900"/>
                </a:solidFill>
              </a:rPr>
              <a:t>Wang, S.; Larson, R.G. </a:t>
            </a:r>
            <a:r>
              <a:rPr lang="en-US" sz="2000" i="1">
                <a:solidFill>
                  <a:srgbClr val="009900"/>
                </a:solidFill>
              </a:rPr>
              <a:t>Langmuir</a:t>
            </a:r>
            <a:r>
              <a:rPr lang="en-US" sz="2000">
                <a:solidFill>
                  <a:srgbClr val="009900"/>
                </a:solidFill>
              </a:rPr>
              <a:t> </a:t>
            </a:r>
            <a:r>
              <a:rPr lang="en-US" sz="2000" b="1">
                <a:solidFill>
                  <a:srgbClr val="009900"/>
                </a:solidFill>
              </a:rPr>
              <a:t>2015</a:t>
            </a:r>
            <a:r>
              <a:rPr lang="en-US" sz="2000">
                <a:solidFill>
                  <a:srgbClr val="009900"/>
                </a:solidFill>
              </a:rPr>
              <a:t>, </a:t>
            </a:r>
            <a:r>
              <a:rPr lang="en-US" sz="2000" i="1">
                <a:solidFill>
                  <a:srgbClr val="009900"/>
                </a:solidFill>
              </a:rPr>
              <a:t>31</a:t>
            </a:r>
            <a:r>
              <a:rPr lang="en-US" sz="2000">
                <a:solidFill>
                  <a:srgbClr val="009900"/>
                </a:solidFill>
              </a:rPr>
              <a:t>, 1262</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000250" y="63500"/>
            <a:ext cx="5851525" cy="815975"/>
          </a:xfrm>
        </p:spPr>
        <p:txBody>
          <a:bodyPr/>
          <a:lstStyle/>
          <a:p>
            <a:r>
              <a:rPr lang="en-US" sz="3600" smtClean="0">
                <a:solidFill>
                  <a:srgbClr val="FF0000"/>
                </a:solidFill>
              </a:rPr>
              <a:t>CTAB– CMC estimation</a:t>
            </a:r>
            <a:endParaRPr lang="el-GR" sz="3600" smtClean="0">
              <a:solidFill>
                <a:srgbClr val="FF0000"/>
              </a:solidFill>
            </a:endParaRPr>
          </a:p>
        </p:txBody>
      </p:sp>
      <p:cxnSp>
        <p:nvCxnSpPr>
          <p:cNvPr id="6" name="Straight Arrow Connector 5"/>
          <p:cNvCxnSpPr/>
          <p:nvPr/>
        </p:nvCxnSpPr>
        <p:spPr>
          <a:xfrm flipH="1">
            <a:off x="566738" y="1939925"/>
            <a:ext cx="19050" cy="3011488"/>
          </a:xfrm>
          <a:prstGeom prst="straightConnector1">
            <a:avLst/>
          </a:prstGeom>
          <a:ln w="28575">
            <a:solidFill>
              <a:schemeClr val="accent2">
                <a:lumMod val="75000"/>
              </a:schemeClr>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7" name="TextBox 6"/>
          <p:cNvSpPr txBox="1"/>
          <p:nvPr/>
        </p:nvSpPr>
        <p:spPr>
          <a:xfrm rot="16200000">
            <a:off x="-650875" y="3076575"/>
            <a:ext cx="1992313" cy="392113"/>
          </a:xfrm>
          <a:prstGeom prst="rect">
            <a:avLst/>
          </a:prstGeom>
          <a:noFill/>
          <a:ln>
            <a:noFill/>
          </a:ln>
        </p:spPr>
        <p:txBody>
          <a:bodyPr anchor="ctr" anchorCtr="1">
            <a:spAutoFit/>
          </a:bodyPr>
          <a:lstStyle/>
          <a:p>
            <a:pPr>
              <a:defRPr/>
            </a:pPr>
            <a:r>
              <a:rPr lang="en-US" sz="1950" i="1" dirty="0">
                <a:solidFill>
                  <a:schemeClr val="tx1"/>
                </a:solidFill>
              </a:rPr>
              <a:t>L</a:t>
            </a:r>
            <a:r>
              <a:rPr lang="en-US" sz="1950" dirty="0">
                <a:solidFill>
                  <a:schemeClr val="tx1"/>
                </a:solidFill>
              </a:rPr>
              <a:t> = 149.19 nm  </a:t>
            </a:r>
            <a:endParaRPr lang="el-GR" sz="1950" dirty="0">
              <a:solidFill>
                <a:schemeClr val="tx1"/>
              </a:solidFill>
            </a:endParaRPr>
          </a:p>
        </p:txBody>
      </p:sp>
      <p:sp>
        <p:nvSpPr>
          <p:cNvPr id="28677" name="TextBox 7"/>
          <p:cNvSpPr txBox="1">
            <a:spLocks noChangeArrowheads="1"/>
          </p:cNvSpPr>
          <p:nvPr/>
        </p:nvSpPr>
        <p:spPr bwMode="auto">
          <a:xfrm>
            <a:off x="1598613" y="1027113"/>
            <a:ext cx="1922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b="1" i="1"/>
              <a:t>c</a:t>
            </a:r>
            <a:r>
              <a:rPr lang="en-US" sz="2400" b="1"/>
              <a:t> = 0.5 mM</a:t>
            </a:r>
            <a:endParaRPr lang="el-GR" sz="2400" b="1"/>
          </a:p>
        </p:txBody>
      </p:sp>
      <p:sp>
        <p:nvSpPr>
          <p:cNvPr id="28678" name="TextBox 9"/>
          <p:cNvSpPr txBox="1">
            <a:spLocks noChangeArrowheads="1"/>
          </p:cNvSpPr>
          <p:nvPr/>
        </p:nvSpPr>
        <p:spPr bwMode="auto">
          <a:xfrm>
            <a:off x="763588" y="5565775"/>
            <a:ext cx="40925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1800" b="1"/>
              <a:t>NO </a:t>
            </a:r>
            <a:r>
              <a:rPr lang="en-US" sz="1800"/>
              <a:t>aggregates or </a:t>
            </a:r>
            <a:r>
              <a:rPr lang="en-US" sz="1800" b="1"/>
              <a:t>very small </a:t>
            </a:r>
            <a:r>
              <a:rPr lang="en-US" sz="1800"/>
              <a:t>aggregates with </a:t>
            </a:r>
            <a:r>
              <a:rPr lang="en-US" sz="1800" b="1" i="1"/>
              <a:t>N</a:t>
            </a:r>
            <a:r>
              <a:rPr lang="en-US" sz="1800" b="1" baseline="-25000"/>
              <a:t>agg</a:t>
            </a:r>
            <a:r>
              <a:rPr lang="en-US" sz="1800" b="1"/>
              <a:t> = 2-3 </a:t>
            </a:r>
            <a:r>
              <a:rPr lang="en-US" sz="1800"/>
              <a:t>are continuously created and destroyed</a:t>
            </a:r>
            <a:endParaRPr lang="el-GR" sz="1800"/>
          </a:p>
        </p:txBody>
      </p:sp>
      <p:sp>
        <p:nvSpPr>
          <p:cNvPr id="28679" name="TextBox 10"/>
          <p:cNvSpPr txBox="1">
            <a:spLocks noChangeArrowheads="1"/>
          </p:cNvSpPr>
          <p:nvPr/>
        </p:nvSpPr>
        <p:spPr bwMode="auto">
          <a:xfrm>
            <a:off x="4926013" y="5543550"/>
            <a:ext cx="3841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1800"/>
              <a:t>● CMC Estimation from simulations</a:t>
            </a:r>
            <a:r>
              <a:rPr lang="en-US" sz="1800">
                <a:solidFill>
                  <a:srgbClr val="FF3300"/>
                </a:solidFill>
              </a:rPr>
              <a:t>:</a:t>
            </a:r>
          </a:p>
          <a:p>
            <a:pPr algn="ctr">
              <a:spcBef>
                <a:spcPct val="0"/>
              </a:spcBef>
              <a:buFontTx/>
              <a:buNone/>
            </a:pPr>
            <a:r>
              <a:rPr lang="en-US" sz="1800" b="1"/>
              <a:t>0.5 mM &lt; cmc &lt; 1 mM</a:t>
            </a:r>
            <a:endParaRPr lang="el-GR" sz="1800" b="1"/>
          </a:p>
        </p:txBody>
      </p:sp>
      <p:sp>
        <p:nvSpPr>
          <p:cNvPr id="28680" name="TextBox 11"/>
          <p:cNvSpPr txBox="1">
            <a:spLocks noChangeArrowheads="1"/>
          </p:cNvSpPr>
          <p:nvPr/>
        </p:nvSpPr>
        <p:spPr bwMode="auto">
          <a:xfrm>
            <a:off x="4737100" y="6240463"/>
            <a:ext cx="4524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1800"/>
              <a:t>● Experimenta</a:t>
            </a:r>
            <a:r>
              <a:rPr lang="en-US" sz="1800" b="1"/>
              <a:t>l</a:t>
            </a:r>
            <a:r>
              <a:rPr lang="en-US" sz="1800"/>
              <a:t> Results: </a:t>
            </a:r>
            <a:r>
              <a:rPr lang="en-US" sz="1800" b="1" i="1"/>
              <a:t>cmc</a:t>
            </a:r>
            <a:r>
              <a:rPr lang="en-US" sz="1800" b="1"/>
              <a:t> = 0.9 mM</a:t>
            </a:r>
            <a:endParaRPr lang="el-GR" sz="1800" b="1"/>
          </a:p>
        </p:txBody>
      </p:sp>
      <p:sp>
        <p:nvSpPr>
          <p:cNvPr id="28681" name="TextBox 12"/>
          <p:cNvSpPr txBox="1">
            <a:spLocks noChangeArrowheads="1"/>
          </p:cNvSpPr>
          <p:nvPr/>
        </p:nvSpPr>
        <p:spPr bwMode="auto">
          <a:xfrm>
            <a:off x="6246813" y="1049338"/>
            <a:ext cx="1604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b="1" i="1"/>
              <a:t>c</a:t>
            </a:r>
            <a:r>
              <a:rPr lang="en-US" sz="2400" b="1"/>
              <a:t> = 1 mM</a:t>
            </a:r>
            <a:endParaRPr lang="el-GR" sz="2400" b="1"/>
          </a:p>
        </p:txBody>
      </p:sp>
      <p:cxnSp>
        <p:nvCxnSpPr>
          <p:cNvPr id="14" name="Straight Arrow Connector 13"/>
          <p:cNvCxnSpPr/>
          <p:nvPr/>
        </p:nvCxnSpPr>
        <p:spPr>
          <a:xfrm flipH="1">
            <a:off x="5092700" y="1939925"/>
            <a:ext cx="0" cy="3144838"/>
          </a:xfrm>
          <a:prstGeom prst="straightConnector1">
            <a:avLst/>
          </a:prstGeom>
          <a:ln w="28575">
            <a:solidFill>
              <a:schemeClr val="accent2">
                <a:lumMod val="75000"/>
              </a:schemeClr>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rot="16200000">
            <a:off x="3894138" y="2889250"/>
            <a:ext cx="1885950" cy="393700"/>
          </a:xfrm>
          <a:prstGeom prst="rect">
            <a:avLst/>
          </a:prstGeom>
          <a:noFill/>
          <a:ln>
            <a:noFill/>
          </a:ln>
        </p:spPr>
        <p:txBody>
          <a:bodyPr anchor="ctr" anchorCtr="1">
            <a:spAutoFit/>
          </a:bodyPr>
          <a:lstStyle/>
          <a:p>
            <a:pPr>
              <a:defRPr/>
            </a:pPr>
            <a:r>
              <a:rPr lang="en-US" sz="1950" i="1" dirty="0">
                <a:solidFill>
                  <a:schemeClr val="tx1"/>
                </a:solidFill>
              </a:rPr>
              <a:t>L</a:t>
            </a:r>
            <a:r>
              <a:rPr lang="en-US" sz="1950" dirty="0">
                <a:solidFill>
                  <a:schemeClr val="tx1"/>
                </a:solidFill>
              </a:rPr>
              <a:t> = 118.42 nm  </a:t>
            </a:r>
            <a:endParaRPr lang="el-GR" sz="1950" dirty="0">
              <a:solidFill>
                <a:schemeClr val="tx1"/>
              </a:solidFill>
            </a:endParaRPr>
          </a:p>
        </p:txBody>
      </p:sp>
      <p:pic>
        <p:nvPicPr>
          <p:cNvPr id="2868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3575" y="1851025"/>
            <a:ext cx="3790950"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750" y="1849438"/>
            <a:ext cx="3881438"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35150" y="614363"/>
            <a:ext cx="5911850" cy="457200"/>
          </a:xfrm>
          <a:prstGeom prst="rect">
            <a:avLst/>
          </a:prstGeom>
        </p:spPr>
        <p:txBody>
          <a:bodyPr lIns="68580" tIns="34290" rIns="68580" bIns="34290" anchor="ctr">
            <a:normAutofit fontScale="75000" lnSpcReduction="20000"/>
          </a:bodyPr>
          <a:lstStyle>
            <a:lvl1pPr algn="l" defTabSz="914400" rtl="0" eaLnBrk="1" latinLnBrk="0" hangingPunct="1">
              <a:spcBef>
                <a:spcPct val="0"/>
              </a:spcBef>
              <a:buNone/>
              <a:defRPr sz="4400" kern="1200">
                <a:solidFill>
                  <a:schemeClr val="accent1">
                    <a:lumMod val="75000"/>
                  </a:schemeClr>
                </a:solidFill>
                <a:latin typeface="+mj-lt"/>
                <a:ea typeface="+mj-ea"/>
                <a:cs typeface="+mj-cs"/>
              </a:defRPr>
            </a:lvl1pPr>
          </a:lstStyle>
          <a:p>
            <a:pPr>
              <a:defRPr/>
            </a:pPr>
            <a:r>
              <a:rPr lang="en-US" sz="3300" dirty="0">
                <a:solidFill>
                  <a:srgbClr val="FF6600"/>
                </a:solidFill>
              </a:rPr>
              <a:t>CTAB – Aggregation Number Estimation</a:t>
            </a:r>
            <a:endParaRPr lang="el-GR" sz="3300" dirty="0">
              <a:solidFill>
                <a:srgbClr val="FF6600"/>
              </a:solidFill>
            </a:endParaRPr>
          </a:p>
        </p:txBody>
      </p:sp>
      <p:sp>
        <p:nvSpPr>
          <p:cNvPr id="37" name="TextBox 36"/>
          <p:cNvSpPr txBox="1"/>
          <p:nvPr/>
        </p:nvSpPr>
        <p:spPr>
          <a:xfrm>
            <a:off x="1311275" y="5965825"/>
            <a:ext cx="3017838" cy="346075"/>
          </a:xfrm>
          <a:prstGeom prst="rect">
            <a:avLst/>
          </a:prstGeom>
          <a:noFill/>
          <a:ln>
            <a:noFill/>
          </a:ln>
        </p:spPr>
        <p:txBody>
          <a:bodyPr anchor="ctr" anchorCtr="1">
            <a:spAutoFit/>
          </a:bodyPr>
          <a:lstStyle/>
          <a:p>
            <a:pPr>
              <a:defRPr/>
            </a:pPr>
            <a:r>
              <a:rPr lang="en-US" sz="1650" b="1" dirty="0">
                <a:solidFill>
                  <a:srgbClr val="0033CC"/>
                </a:solidFill>
              </a:rPr>
              <a:t>Experimental</a:t>
            </a:r>
            <a:r>
              <a:rPr lang="en-US" sz="1650" dirty="0">
                <a:solidFill>
                  <a:srgbClr val="0033CC"/>
                </a:solidFill>
              </a:rPr>
              <a:t>: </a:t>
            </a:r>
            <a:r>
              <a:rPr lang="en-US" sz="1650" i="1" dirty="0">
                <a:solidFill>
                  <a:srgbClr val="0033CC"/>
                </a:solidFill>
              </a:rPr>
              <a:t>N</a:t>
            </a:r>
            <a:r>
              <a:rPr lang="en-US" sz="1650" baseline="-25000" dirty="0">
                <a:solidFill>
                  <a:srgbClr val="0033CC"/>
                </a:solidFill>
              </a:rPr>
              <a:t>agg, peak</a:t>
            </a:r>
            <a:r>
              <a:rPr lang="en-US" sz="1650" dirty="0">
                <a:solidFill>
                  <a:srgbClr val="0033CC"/>
                </a:solidFill>
              </a:rPr>
              <a:t> = 44</a:t>
            </a:r>
            <a:endParaRPr lang="el-GR" sz="1650" dirty="0">
              <a:solidFill>
                <a:srgbClr val="0033CC"/>
              </a:solidFill>
            </a:endParaRPr>
          </a:p>
        </p:txBody>
      </p:sp>
      <p:sp>
        <p:nvSpPr>
          <p:cNvPr id="18" name="TextBox 17"/>
          <p:cNvSpPr txBox="1"/>
          <p:nvPr/>
        </p:nvSpPr>
        <p:spPr>
          <a:xfrm>
            <a:off x="5435600" y="5965825"/>
            <a:ext cx="2820988" cy="346075"/>
          </a:xfrm>
          <a:prstGeom prst="rect">
            <a:avLst/>
          </a:prstGeom>
          <a:noFill/>
          <a:ln>
            <a:noFill/>
          </a:ln>
        </p:spPr>
        <p:txBody>
          <a:bodyPr anchor="ctr" anchorCtr="1">
            <a:spAutoFit/>
          </a:bodyPr>
          <a:lstStyle/>
          <a:p>
            <a:pPr>
              <a:defRPr/>
            </a:pPr>
            <a:r>
              <a:rPr lang="en-US" sz="1650" b="1" dirty="0">
                <a:solidFill>
                  <a:schemeClr val="tx1"/>
                </a:solidFill>
              </a:rPr>
              <a:t>Simulation</a:t>
            </a:r>
            <a:r>
              <a:rPr lang="en-US" sz="1650" dirty="0">
                <a:solidFill>
                  <a:schemeClr val="tx1"/>
                </a:solidFill>
              </a:rPr>
              <a:t>: </a:t>
            </a:r>
            <a:r>
              <a:rPr lang="en-US" sz="1650" i="1" dirty="0">
                <a:solidFill>
                  <a:schemeClr val="tx1"/>
                </a:solidFill>
              </a:rPr>
              <a:t>N</a:t>
            </a:r>
            <a:r>
              <a:rPr lang="en-US" sz="1650" baseline="-25000" dirty="0">
                <a:solidFill>
                  <a:schemeClr val="tx1"/>
                </a:solidFill>
              </a:rPr>
              <a:t>agg, peak</a:t>
            </a:r>
            <a:r>
              <a:rPr lang="en-US" sz="1650" dirty="0">
                <a:solidFill>
                  <a:schemeClr val="tx1"/>
                </a:solidFill>
              </a:rPr>
              <a:t> = 38</a:t>
            </a:r>
            <a:endParaRPr lang="el-GR" sz="1650" dirty="0">
              <a:solidFill>
                <a:schemeClr val="tx1"/>
              </a:solidFill>
            </a:endParaRPr>
          </a:p>
        </p:txBody>
      </p:sp>
      <p:pic>
        <p:nvPicPr>
          <p:cNvPr id="2970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6200" y="1287463"/>
            <a:ext cx="5999163" cy="45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flipH="1" flipV="1">
            <a:off x="5132388" y="3398838"/>
            <a:ext cx="0" cy="1738312"/>
          </a:xfrm>
          <a:prstGeom prst="line">
            <a:avLst/>
          </a:prstGeom>
          <a:ln w="28575">
            <a:solidFill>
              <a:srgbClr val="0033CC"/>
            </a:solidFill>
            <a:prstDash val="dash"/>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95288" y="188913"/>
            <a:ext cx="8569325" cy="936625"/>
          </a:xfrm>
        </p:spPr>
        <p:txBody>
          <a:bodyPr/>
          <a:lstStyle/>
          <a:p>
            <a:pPr eaLnBrk="1" hangingPunct="1"/>
            <a:r>
              <a:rPr lang="en-US" sz="3200" smtClean="0">
                <a:solidFill>
                  <a:srgbClr val="FF0000"/>
                </a:solidFill>
              </a:rPr>
              <a:t>Atomistic Simulations of Epoxy Resins and Their Nanocomposites</a:t>
            </a:r>
            <a:endParaRPr lang="el-GR" sz="3200" smtClean="0">
              <a:solidFill>
                <a:srgbClr val="FF0000"/>
              </a:solidFill>
            </a:endParaRPr>
          </a:p>
        </p:txBody>
      </p:sp>
      <p:sp>
        <p:nvSpPr>
          <p:cNvPr id="30723" name="Text Box 5"/>
          <p:cNvSpPr txBox="1">
            <a:spLocks noChangeArrowheads="1"/>
          </p:cNvSpPr>
          <p:nvPr/>
        </p:nvSpPr>
        <p:spPr bwMode="auto">
          <a:xfrm>
            <a:off x="1133475" y="6118225"/>
            <a:ext cx="70929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a:solidFill>
                  <a:srgbClr val="009900"/>
                </a:solidFill>
                <a:cs typeface="Arial" panose="020B0604020202020204" pitchFamily="34" charset="0"/>
              </a:rPr>
              <a:t>Kallivokas, S.V.; Sgouros, A.P.; DNT </a:t>
            </a:r>
            <a:r>
              <a:rPr lang="en-US" sz="1800" i="1">
                <a:solidFill>
                  <a:srgbClr val="009900"/>
                </a:solidFill>
                <a:cs typeface="Arial" panose="020B0604020202020204" pitchFamily="34" charset="0"/>
              </a:rPr>
              <a:t>Soft Matter</a:t>
            </a:r>
            <a:r>
              <a:rPr lang="en-US" sz="1800">
                <a:solidFill>
                  <a:srgbClr val="009900"/>
                </a:solidFill>
                <a:cs typeface="Arial" panose="020B0604020202020204" pitchFamily="34" charset="0"/>
              </a:rPr>
              <a:t> </a:t>
            </a:r>
            <a:r>
              <a:rPr lang="en-US" sz="1800" b="1">
                <a:solidFill>
                  <a:srgbClr val="009900"/>
                </a:solidFill>
                <a:cs typeface="Arial" panose="020B0604020202020204" pitchFamily="34" charset="0"/>
              </a:rPr>
              <a:t>2019</a:t>
            </a:r>
            <a:r>
              <a:rPr lang="en-US" sz="1800">
                <a:solidFill>
                  <a:srgbClr val="009900"/>
                </a:solidFill>
                <a:cs typeface="Arial" panose="020B0604020202020204" pitchFamily="34" charset="0"/>
              </a:rPr>
              <a:t>, </a:t>
            </a:r>
            <a:r>
              <a:rPr lang="en-US" sz="1800" i="1">
                <a:solidFill>
                  <a:srgbClr val="009900"/>
                </a:solidFill>
                <a:cs typeface="Arial" panose="020B0604020202020204" pitchFamily="34" charset="0"/>
              </a:rPr>
              <a:t>15</a:t>
            </a:r>
            <a:r>
              <a:rPr lang="en-US" sz="1800">
                <a:solidFill>
                  <a:srgbClr val="009900"/>
                </a:solidFill>
                <a:cs typeface="Arial" panose="020B0604020202020204" pitchFamily="34" charset="0"/>
              </a:rPr>
              <a:t>, 721</a:t>
            </a:r>
            <a:r>
              <a:rPr lang="en-US" sz="1800">
                <a:cs typeface="Arial" panose="020B0604020202020204" pitchFamily="34" charset="0"/>
              </a:rPr>
              <a:t>.</a:t>
            </a:r>
          </a:p>
        </p:txBody>
      </p:sp>
      <p:sp>
        <p:nvSpPr>
          <p:cNvPr id="30724" name="Text Box 6"/>
          <p:cNvSpPr txBox="1">
            <a:spLocks noChangeArrowheads="1"/>
          </p:cNvSpPr>
          <p:nvPr/>
        </p:nvSpPr>
        <p:spPr bwMode="auto">
          <a:xfrm>
            <a:off x="1475656" y="1167110"/>
            <a:ext cx="6912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dirty="0">
                <a:solidFill>
                  <a:srgbClr val="009900"/>
                </a:solidFill>
                <a:cs typeface="Arial" panose="020B0604020202020204" pitchFamily="34" charset="0"/>
              </a:rPr>
              <a:t>Spyros Kallivokas, Aris </a:t>
            </a:r>
            <a:r>
              <a:rPr lang="en-US" sz="2400" dirty="0" smtClean="0">
                <a:solidFill>
                  <a:srgbClr val="009900"/>
                </a:solidFill>
                <a:cs typeface="Arial" panose="020B0604020202020204" pitchFamily="34" charset="0"/>
              </a:rPr>
              <a:t>Sgouros, Christina Zois</a:t>
            </a:r>
            <a:endParaRPr lang="el-GR" sz="2400" dirty="0">
              <a:solidFill>
                <a:srgbClr val="009900"/>
              </a:solidFill>
              <a:cs typeface="Arial" panose="020B0604020202020204" pitchFamily="34" charset="0"/>
            </a:endParaRPr>
          </a:p>
        </p:txBody>
      </p:sp>
      <p:pic>
        <p:nvPicPr>
          <p:cNvPr id="30725" name="Picture 6" descr="C:\doros\papers\word\kallivokas18\ToC8x4.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984375"/>
            <a:ext cx="8135937"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00013"/>
            <a:ext cx="9144000" cy="781050"/>
          </a:xfrm>
        </p:spPr>
        <p:txBody>
          <a:bodyPr/>
          <a:lstStyle/>
          <a:p>
            <a:pPr eaLnBrk="1" hangingPunct="1"/>
            <a:r>
              <a:rPr lang="en-US" sz="2800" smtClean="0">
                <a:solidFill>
                  <a:srgbClr val="FF0000"/>
                </a:solidFill>
              </a:rPr>
              <a:t>THE COMPUTATIONAL  MATERIALS  SCIENCE AND  ENGINEERING  GROUP  AT  NTUA</a:t>
            </a:r>
          </a:p>
        </p:txBody>
      </p:sp>
      <p:sp>
        <p:nvSpPr>
          <p:cNvPr id="8195" name="Text Box 3"/>
          <p:cNvSpPr txBox="1">
            <a:spLocks noChangeArrowheads="1"/>
          </p:cNvSpPr>
          <p:nvPr/>
        </p:nvSpPr>
        <p:spPr bwMode="auto">
          <a:xfrm>
            <a:off x="484188" y="2068513"/>
            <a:ext cx="467995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200" dirty="0">
                <a:solidFill>
                  <a:srgbClr val="0000FF"/>
                </a:solidFill>
              </a:rPr>
              <a:t>Postdoctoral associates</a:t>
            </a:r>
            <a:r>
              <a:rPr lang="el-GR" sz="2200" dirty="0">
                <a:solidFill>
                  <a:srgbClr val="0000FF"/>
                </a:solidFill>
              </a:rPr>
              <a:t> </a:t>
            </a:r>
            <a:r>
              <a:rPr lang="en-US" sz="2200" dirty="0"/>
              <a:t>                        Stefanos Anogiannakis                                           Gregory Megariotis                       </a:t>
            </a:r>
            <a:r>
              <a:rPr lang="en-US" sz="2200" dirty="0" smtClean="0"/>
              <a:t>Aris </a:t>
            </a:r>
            <a:r>
              <a:rPr lang="en-US" sz="2200" dirty="0"/>
              <a:t>Sgouros                                                 </a:t>
            </a:r>
            <a:r>
              <a:rPr lang="en-US" sz="2400" dirty="0"/>
              <a:t>	</a:t>
            </a:r>
            <a:r>
              <a:rPr lang="en-US" sz="2800" dirty="0"/>
              <a:t>	</a:t>
            </a:r>
          </a:p>
        </p:txBody>
      </p:sp>
      <p:sp>
        <p:nvSpPr>
          <p:cNvPr id="8196" name="Text Box 5"/>
          <p:cNvSpPr txBox="1">
            <a:spLocks noChangeArrowheads="1"/>
          </p:cNvSpPr>
          <p:nvPr/>
        </p:nvSpPr>
        <p:spPr bwMode="auto">
          <a:xfrm>
            <a:off x="4076700" y="1173163"/>
            <a:ext cx="4032250" cy="246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200" dirty="0">
                <a:solidFill>
                  <a:srgbClr val="0000FF"/>
                </a:solidFill>
              </a:rPr>
              <a:t>Diploma Thesis Students</a:t>
            </a:r>
            <a:r>
              <a:rPr lang="el-GR" sz="2200" dirty="0">
                <a:solidFill>
                  <a:srgbClr val="0000FF"/>
                </a:solidFill>
              </a:rPr>
              <a:t> </a:t>
            </a:r>
            <a:r>
              <a:rPr lang="en-US" sz="2200" dirty="0">
                <a:solidFill>
                  <a:srgbClr val="0000FF"/>
                </a:solidFill>
              </a:rPr>
              <a:t>     </a:t>
            </a:r>
            <a:r>
              <a:rPr lang="en-US" sz="2200" dirty="0"/>
              <a:t>Leonidas </a:t>
            </a:r>
            <a:r>
              <a:rPr lang="en-US" sz="2200" dirty="0" err="1" smtClean="0"/>
              <a:t>Konstadopoulos</a:t>
            </a:r>
            <a:r>
              <a:rPr lang="en-US" sz="2200" dirty="0" smtClean="0"/>
              <a:t>   </a:t>
            </a:r>
            <a:r>
              <a:rPr lang="en-US" sz="2200" dirty="0" err="1"/>
              <a:t>Tzortzis</a:t>
            </a:r>
            <a:r>
              <a:rPr lang="en-US" sz="2200" dirty="0"/>
              <a:t> Koulaxizis     </a:t>
            </a:r>
            <a:r>
              <a:rPr lang="en-US" sz="2200" dirty="0" err="1"/>
              <a:t>Alexandros</a:t>
            </a:r>
            <a:r>
              <a:rPr lang="en-US" sz="2200" dirty="0"/>
              <a:t> Philippas            George </a:t>
            </a:r>
            <a:r>
              <a:rPr lang="en-US" sz="2200" dirty="0" err="1"/>
              <a:t>Sakellion</a:t>
            </a:r>
            <a:r>
              <a:rPr lang="en-US" sz="2200" dirty="0"/>
              <a:t>                  Nikos Sigalas                     Christina Zois</a:t>
            </a:r>
            <a:endParaRPr lang="el-GR" sz="2200" dirty="0"/>
          </a:p>
        </p:txBody>
      </p:sp>
      <p:sp>
        <p:nvSpPr>
          <p:cNvPr id="8197" name="Text Box 6"/>
          <p:cNvSpPr txBox="1">
            <a:spLocks noChangeArrowheads="1"/>
          </p:cNvSpPr>
          <p:nvPr/>
        </p:nvSpPr>
        <p:spPr bwMode="auto">
          <a:xfrm>
            <a:off x="484188" y="3656013"/>
            <a:ext cx="4175125" cy="17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200">
                <a:solidFill>
                  <a:srgbClr val="0000FF"/>
                </a:solidFill>
              </a:rPr>
              <a:t>Ph.D. Students                   </a:t>
            </a:r>
            <a:r>
              <a:rPr lang="en-US" sz="2200"/>
              <a:t>Vassilis Georgilas                Spyros Kallivokas</a:t>
            </a:r>
            <a:r>
              <a:rPr lang="el-GR" sz="2200"/>
              <a:t>  </a:t>
            </a:r>
            <a:r>
              <a:rPr lang="en-US" sz="2200"/>
              <a:t>         Apostolis Lakkas</a:t>
            </a:r>
            <a:r>
              <a:rPr lang="el-GR" sz="2200"/>
              <a:t>   </a:t>
            </a:r>
            <a:r>
              <a:rPr lang="en-US" sz="2200"/>
              <a:t>                      Constantinos Revelas</a:t>
            </a:r>
            <a:endParaRPr lang="el-GR" sz="2200"/>
          </a:p>
        </p:txBody>
      </p:sp>
      <p:sp>
        <p:nvSpPr>
          <p:cNvPr id="8198" name="Text Box 7"/>
          <p:cNvSpPr txBox="1">
            <a:spLocks noChangeArrowheads="1"/>
          </p:cNvSpPr>
          <p:nvPr/>
        </p:nvSpPr>
        <p:spPr bwMode="auto">
          <a:xfrm>
            <a:off x="488950" y="5611813"/>
            <a:ext cx="4105275"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200">
                <a:solidFill>
                  <a:srgbClr val="0000FF"/>
                </a:solidFill>
              </a:rPr>
              <a:t>Master’s Student                          </a:t>
            </a:r>
            <a:r>
              <a:rPr lang="en-US" sz="2200"/>
              <a:t>                          Fotis  Venetsanos</a:t>
            </a:r>
            <a:endParaRPr lang="el-GR" sz="2200"/>
          </a:p>
        </p:txBody>
      </p:sp>
      <p:sp>
        <p:nvSpPr>
          <p:cNvPr id="8199" name="Text Box 3"/>
          <p:cNvSpPr txBox="1">
            <a:spLocks noChangeArrowheads="1"/>
          </p:cNvSpPr>
          <p:nvPr/>
        </p:nvSpPr>
        <p:spPr bwMode="auto">
          <a:xfrm>
            <a:off x="485775" y="1157288"/>
            <a:ext cx="467995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200">
                <a:solidFill>
                  <a:srgbClr val="0000FF"/>
                </a:solidFill>
              </a:rPr>
              <a:t>Group Director</a:t>
            </a:r>
            <a:r>
              <a:rPr lang="el-GR" sz="2200">
                <a:solidFill>
                  <a:srgbClr val="0000FF"/>
                </a:solidFill>
              </a:rPr>
              <a:t> </a:t>
            </a:r>
            <a:r>
              <a:rPr lang="en-US" sz="2200"/>
              <a:t>                        Doros N. Theodorou               </a:t>
            </a:r>
            <a:r>
              <a:rPr lang="en-US" sz="2400"/>
              <a:t>	</a:t>
            </a:r>
            <a:r>
              <a:rPr lang="en-US" sz="2800"/>
              <a:t>	</a:t>
            </a:r>
          </a:p>
        </p:txBody>
      </p:sp>
      <p:sp>
        <p:nvSpPr>
          <p:cNvPr id="8200" name="Text Box 3"/>
          <p:cNvSpPr txBox="1">
            <a:spLocks noChangeArrowheads="1"/>
          </p:cNvSpPr>
          <p:nvPr/>
        </p:nvSpPr>
        <p:spPr bwMode="auto">
          <a:xfrm>
            <a:off x="4076700" y="3925888"/>
            <a:ext cx="5238750"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200" dirty="0">
                <a:solidFill>
                  <a:srgbClr val="0000FF"/>
                </a:solidFill>
              </a:rPr>
              <a:t>Close Collaborators</a:t>
            </a:r>
            <a:r>
              <a:rPr lang="el-GR" sz="2200" dirty="0">
                <a:solidFill>
                  <a:srgbClr val="0000FF"/>
                </a:solidFill>
              </a:rPr>
              <a:t> </a:t>
            </a:r>
            <a:r>
              <a:rPr lang="en-US" sz="2200" dirty="0"/>
              <a:t>                         Takis Kolokathis, NTUA  </a:t>
            </a:r>
            <a:r>
              <a:rPr lang="en-US" sz="2200" dirty="0" smtClean="0"/>
              <a:t>                      Loukas Peristeras, NCSR “</a:t>
            </a:r>
            <a:r>
              <a:rPr lang="en-US" sz="2200" dirty="0" err="1" smtClean="0"/>
              <a:t>Demokritos</a:t>
            </a:r>
            <a:r>
              <a:rPr lang="en-US" sz="2200" dirty="0" smtClean="0"/>
              <a:t>”                         </a:t>
            </a:r>
            <a:r>
              <a:rPr lang="en-US" sz="2200" dirty="0"/>
              <a:t>Panos Petris, NTUA                              </a:t>
            </a:r>
            <a:r>
              <a:rPr lang="en-US" sz="2200" dirty="0" smtClean="0"/>
              <a:t> </a:t>
            </a:r>
            <a:r>
              <a:rPr lang="en-US" sz="2200" dirty="0"/>
              <a:t>Christos Tzoumanekas, NTUA                      Niki Vergadou, NCSR “</a:t>
            </a:r>
            <a:r>
              <a:rPr lang="en-US" sz="2200" dirty="0" err="1"/>
              <a:t>Demokritos</a:t>
            </a:r>
            <a:r>
              <a:rPr lang="en-US" sz="2200" dirty="0"/>
              <a:t>”     Georgios Vogiatzis, T.U. Eindhoven             </a:t>
            </a:r>
            <a:r>
              <a:rPr lang="en-US" sz="2400" dirty="0"/>
              <a:t>	</a:t>
            </a:r>
            <a:r>
              <a:rPr lang="en-US" sz="2800" dirty="0"/>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5"/>
          <p:cNvSpPr txBox="1">
            <a:spLocks noChangeArrowheads="1"/>
          </p:cNvSpPr>
          <p:nvPr/>
        </p:nvSpPr>
        <p:spPr bwMode="auto">
          <a:xfrm>
            <a:off x="1025525" y="6486525"/>
            <a:ext cx="70929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a:solidFill>
                  <a:srgbClr val="009900"/>
                </a:solidFill>
                <a:cs typeface="Arial" panose="020B0604020202020204" pitchFamily="34" charset="0"/>
              </a:rPr>
              <a:t>Kallivokas, S.V.; Sgouros, A.P.; DNT </a:t>
            </a:r>
            <a:r>
              <a:rPr lang="en-US" sz="1800" i="1">
                <a:solidFill>
                  <a:srgbClr val="009900"/>
                </a:solidFill>
                <a:cs typeface="Arial" panose="020B0604020202020204" pitchFamily="34" charset="0"/>
              </a:rPr>
              <a:t>Soft Matter</a:t>
            </a:r>
            <a:r>
              <a:rPr lang="en-US" sz="1800">
                <a:solidFill>
                  <a:srgbClr val="009900"/>
                </a:solidFill>
                <a:cs typeface="Arial" panose="020B0604020202020204" pitchFamily="34" charset="0"/>
              </a:rPr>
              <a:t> </a:t>
            </a:r>
            <a:r>
              <a:rPr lang="en-US" sz="1800" b="1">
                <a:solidFill>
                  <a:srgbClr val="009900"/>
                </a:solidFill>
                <a:cs typeface="Arial" panose="020B0604020202020204" pitchFamily="34" charset="0"/>
              </a:rPr>
              <a:t>2019</a:t>
            </a:r>
            <a:r>
              <a:rPr lang="en-US" sz="1800">
                <a:solidFill>
                  <a:srgbClr val="009900"/>
                </a:solidFill>
                <a:cs typeface="Arial" panose="020B0604020202020204" pitchFamily="34" charset="0"/>
              </a:rPr>
              <a:t>, </a:t>
            </a:r>
            <a:r>
              <a:rPr lang="en-US" sz="1800" i="1">
                <a:solidFill>
                  <a:srgbClr val="009900"/>
                </a:solidFill>
                <a:cs typeface="Arial" panose="020B0604020202020204" pitchFamily="34" charset="0"/>
              </a:rPr>
              <a:t>15</a:t>
            </a:r>
            <a:r>
              <a:rPr lang="en-US" sz="1800">
                <a:solidFill>
                  <a:srgbClr val="009900"/>
                </a:solidFill>
                <a:cs typeface="Arial" panose="020B0604020202020204" pitchFamily="34" charset="0"/>
              </a:rPr>
              <a:t>, 721</a:t>
            </a:r>
            <a:r>
              <a:rPr lang="en-US" sz="1800">
                <a:cs typeface="Arial" panose="020B0604020202020204" pitchFamily="34" charset="0"/>
              </a:rPr>
              <a:t>.</a:t>
            </a:r>
          </a:p>
        </p:txBody>
      </p:sp>
      <p:graphicFrame>
        <p:nvGraphicFramePr>
          <p:cNvPr id="9" name="Table 8"/>
          <p:cNvGraphicFramePr>
            <a:graphicFrameLocks noGrp="1"/>
          </p:cNvGraphicFramePr>
          <p:nvPr>
            <p:extLst>
              <p:ext uri="{D42A27DB-BD31-4B8C-83A1-F6EECF244321}">
                <p14:modId xmlns:p14="http://schemas.microsoft.com/office/powerpoint/2010/main" val="1159822548"/>
              </p:ext>
            </p:extLst>
          </p:nvPr>
        </p:nvGraphicFramePr>
        <p:xfrm>
          <a:off x="1025525" y="5116072"/>
          <a:ext cx="5274668" cy="1158168"/>
        </p:xfrm>
        <a:graphic>
          <a:graphicData uri="http://schemas.openxmlformats.org/drawingml/2006/table">
            <a:tbl>
              <a:tblPr firstRow="1" bandRow="1">
                <a:tableStyleId>{3B4B98B0-60AC-42C2-AFA5-B58CD77FA1E5}</a:tableStyleId>
              </a:tblPr>
              <a:tblGrid>
                <a:gridCol w="2637334"/>
                <a:gridCol w="2637334"/>
              </a:tblGrid>
              <a:tr h="282943">
                <a:tc>
                  <a:txBody>
                    <a:bodyPr/>
                    <a:lstStyle/>
                    <a:p>
                      <a:r>
                        <a:rPr lang="en-US" sz="1300" b="0" i="1" dirty="0" smtClean="0"/>
                        <a:t>E</a:t>
                      </a:r>
                      <a:r>
                        <a:rPr lang="en-US" sz="1300" b="0" dirty="0" smtClean="0"/>
                        <a:t>(</a:t>
                      </a:r>
                      <a:r>
                        <a:rPr lang="en-US" sz="1300" b="0" dirty="0" err="1" smtClean="0"/>
                        <a:t>GPa</a:t>
                      </a:r>
                      <a:r>
                        <a:rPr lang="en-US" sz="1300" b="0" dirty="0" smtClean="0"/>
                        <a:t>)</a:t>
                      </a:r>
                      <a:endParaRPr lang="en-US" sz="1300" b="0" dirty="0"/>
                    </a:p>
                  </a:txBody>
                  <a:tcPr marL="91444" marR="91444" marT="45711" marB="45711"/>
                </a:tc>
                <a:tc>
                  <a:txBody>
                    <a:bodyPr/>
                    <a:lstStyle/>
                    <a:p>
                      <a:r>
                        <a:rPr lang="en-US" sz="1300" b="0" dirty="0" smtClean="0"/>
                        <a:t>2.56</a:t>
                      </a:r>
                      <a:endParaRPr lang="en-US" sz="1300" b="0" dirty="0"/>
                    </a:p>
                  </a:txBody>
                  <a:tcPr marL="91444" marR="91444" marT="45711" marB="45711"/>
                </a:tc>
              </a:tr>
              <a:tr h="273717">
                <a:tc>
                  <a:txBody>
                    <a:bodyPr/>
                    <a:lstStyle/>
                    <a:p>
                      <a:r>
                        <a:rPr lang="el-GR" sz="1300" i="1" dirty="0" smtClean="0"/>
                        <a:t>ν</a:t>
                      </a:r>
                      <a:endParaRPr lang="en-US" sz="1300" i="1" dirty="0"/>
                    </a:p>
                  </a:txBody>
                  <a:tcPr marL="91444" marR="91444" marT="45711" marB="45711"/>
                </a:tc>
                <a:tc>
                  <a:txBody>
                    <a:bodyPr/>
                    <a:lstStyle/>
                    <a:p>
                      <a:r>
                        <a:rPr lang="en-US" sz="1300" dirty="0" smtClean="0"/>
                        <a:t>0.35</a:t>
                      </a:r>
                      <a:endParaRPr lang="en-US" sz="1300" dirty="0"/>
                    </a:p>
                  </a:txBody>
                  <a:tcPr marL="91444" marR="91444" marT="45711" marB="45711"/>
                </a:tc>
              </a:tr>
              <a:tr h="273717">
                <a:tc>
                  <a:txBody>
                    <a:bodyPr/>
                    <a:lstStyle/>
                    <a:p>
                      <a:r>
                        <a:rPr lang="en-US" sz="1300" i="1" dirty="0" smtClean="0"/>
                        <a:t>B</a:t>
                      </a:r>
                      <a:r>
                        <a:rPr lang="en-US" sz="1300" dirty="0" smtClean="0"/>
                        <a:t>(</a:t>
                      </a:r>
                      <a:r>
                        <a:rPr lang="en-US" sz="1300" dirty="0" err="1" smtClean="0"/>
                        <a:t>GPa</a:t>
                      </a:r>
                      <a:r>
                        <a:rPr lang="en-US" sz="1300" dirty="0" smtClean="0"/>
                        <a:t>)</a:t>
                      </a:r>
                      <a:endParaRPr lang="en-US" sz="1300" dirty="0"/>
                    </a:p>
                  </a:txBody>
                  <a:tcPr marL="91444" marR="91444" marT="45711" marB="45711"/>
                </a:tc>
                <a:tc>
                  <a:txBody>
                    <a:bodyPr/>
                    <a:lstStyle/>
                    <a:p>
                      <a:r>
                        <a:rPr lang="en-US" sz="1300" dirty="0" smtClean="0"/>
                        <a:t>2.9</a:t>
                      </a:r>
                      <a:endParaRPr lang="en-US" sz="1300" dirty="0"/>
                    </a:p>
                  </a:txBody>
                  <a:tcPr marL="91444" marR="91444" marT="45711" marB="45711"/>
                </a:tc>
              </a:tr>
              <a:tr h="273717">
                <a:tc>
                  <a:txBody>
                    <a:bodyPr/>
                    <a:lstStyle/>
                    <a:p>
                      <a:r>
                        <a:rPr lang="en-US" sz="1300" i="1" dirty="0" smtClean="0"/>
                        <a:t>G</a:t>
                      </a:r>
                      <a:r>
                        <a:rPr lang="en-US" sz="1300" dirty="0" smtClean="0"/>
                        <a:t>(</a:t>
                      </a:r>
                      <a:r>
                        <a:rPr lang="en-US" sz="1300" dirty="0" err="1" smtClean="0"/>
                        <a:t>GPa</a:t>
                      </a:r>
                      <a:r>
                        <a:rPr lang="en-US" sz="1300" dirty="0" smtClean="0"/>
                        <a:t>)</a:t>
                      </a:r>
                      <a:endParaRPr lang="en-US" sz="1300" dirty="0"/>
                    </a:p>
                  </a:txBody>
                  <a:tcPr marL="91444" marR="91444" marT="45711" marB="45711"/>
                </a:tc>
                <a:tc>
                  <a:txBody>
                    <a:bodyPr/>
                    <a:lstStyle/>
                    <a:p>
                      <a:r>
                        <a:rPr lang="en-US" sz="1300" dirty="0" smtClean="0"/>
                        <a:t>0.95</a:t>
                      </a:r>
                      <a:endParaRPr lang="en-US" sz="1300" dirty="0"/>
                    </a:p>
                  </a:txBody>
                  <a:tcPr marL="91444" marR="91444" marT="45711" marB="45711"/>
                </a:tc>
              </a:tr>
            </a:tbl>
          </a:graphicData>
        </a:graphic>
      </p:graphicFrame>
      <p:sp>
        <p:nvSpPr>
          <p:cNvPr id="31760" name="TextBox 9"/>
          <p:cNvSpPr txBox="1">
            <a:spLocks noChangeArrowheads="1"/>
          </p:cNvSpPr>
          <p:nvPr/>
        </p:nvSpPr>
        <p:spPr bwMode="auto">
          <a:xfrm>
            <a:off x="6765925" y="5229225"/>
            <a:ext cx="20875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r>
              <a:rPr lang="en-US" sz="1600">
                <a:solidFill>
                  <a:srgbClr val="009900"/>
                </a:solidFill>
              </a:rPr>
              <a:t>Expt EPON-863                                      Tack, J.L.,                    M.S. Thesis,                                 Texas A&amp;M U., 2006</a:t>
            </a:r>
          </a:p>
        </p:txBody>
      </p:sp>
      <p:sp>
        <p:nvSpPr>
          <p:cNvPr id="31761" name="TextBox 3"/>
          <p:cNvSpPr txBox="1">
            <a:spLocks noChangeArrowheads="1"/>
          </p:cNvSpPr>
          <p:nvPr/>
        </p:nvSpPr>
        <p:spPr bwMode="auto">
          <a:xfrm>
            <a:off x="6765925" y="1628775"/>
            <a:ext cx="19431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r>
              <a:rPr lang="en-US">
                <a:solidFill>
                  <a:srgbClr val="0033CC"/>
                </a:solidFill>
              </a:rPr>
              <a:t>EPON-862/ DETDA   Elastic Constants</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30308"/>
            <a:ext cx="5740400" cy="4773479"/>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8 - Τίτλος"/>
          <p:cNvSpPr>
            <a:spLocks noGrp="1"/>
          </p:cNvSpPr>
          <p:nvPr>
            <p:ph type="title"/>
          </p:nvPr>
        </p:nvSpPr>
        <p:spPr>
          <a:xfrm>
            <a:off x="539750" y="-190500"/>
            <a:ext cx="8229600" cy="868363"/>
          </a:xfrm>
        </p:spPr>
        <p:txBody>
          <a:bodyPr/>
          <a:lstStyle/>
          <a:p>
            <a:r>
              <a:rPr lang="en-GB" sz="3200" dirty="0" smtClean="0">
                <a:solidFill>
                  <a:srgbClr val="FF0000"/>
                </a:solidFill>
              </a:rPr>
              <a:t>Drug molecules in cell membranes</a:t>
            </a:r>
            <a:endParaRPr lang="el-GR" sz="3200" dirty="0" smtClean="0">
              <a:solidFill>
                <a:srgbClr val="FF0000"/>
              </a:solidFill>
            </a:endParaRPr>
          </a:p>
        </p:txBody>
      </p:sp>
      <p:sp>
        <p:nvSpPr>
          <p:cNvPr id="19459" name="1 - Θέση αριθμού διαφάνειας"/>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7943B10-15E1-4672-AEBE-9A320D3CAE98}" type="slidenum">
              <a:rPr lang="el-GR" sz="1200">
                <a:solidFill>
                  <a:srgbClr val="898989"/>
                </a:solidFill>
              </a:rPr>
              <a:pPr>
                <a:spcBef>
                  <a:spcPct val="0"/>
                </a:spcBef>
                <a:buFontTx/>
                <a:buNone/>
              </a:pPr>
              <a:t>21</a:t>
            </a:fld>
            <a:endParaRPr lang="el-GR" sz="1200">
              <a:solidFill>
                <a:srgbClr val="898989"/>
              </a:solidFill>
            </a:endParaRPr>
          </a:p>
        </p:txBody>
      </p:sp>
      <p:grpSp>
        <p:nvGrpSpPr>
          <p:cNvPr id="19462" name="12 - Ομάδα"/>
          <p:cNvGrpSpPr>
            <a:grpSpLocks noChangeAspect="1"/>
          </p:cNvGrpSpPr>
          <p:nvPr/>
        </p:nvGrpSpPr>
        <p:grpSpPr bwMode="auto">
          <a:xfrm>
            <a:off x="1056532" y="3149045"/>
            <a:ext cx="2592288" cy="2670212"/>
            <a:chOff x="5652120" y="2492896"/>
            <a:chExt cx="3491880" cy="3600000"/>
          </a:xfrm>
        </p:grpSpPr>
        <p:pic>
          <p:nvPicPr>
            <p:cNvPr id="1947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0683" y="2492896"/>
              <a:ext cx="3363317"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 Ορθογώνιο"/>
            <p:cNvSpPr/>
            <p:nvPr/>
          </p:nvSpPr>
          <p:spPr>
            <a:xfrm>
              <a:off x="5796740" y="2637643"/>
              <a:ext cx="359218" cy="287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cxnSp>
          <p:nvCxnSpPr>
            <p:cNvPr id="10" name="9 - Ευθύγραμμο βέλος σύνδεσης"/>
            <p:cNvCxnSpPr/>
            <p:nvPr/>
          </p:nvCxnSpPr>
          <p:spPr>
            <a:xfrm flipH="1" flipV="1">
              <a:off x="6155958" y="5229083"/>
              <a:ext cx="503838" cy="719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11 - Ορθογώνιο"/>
            <p:cNvSpPr/>
            <p:nvPr/>
          </p:nvSpPr>
          <p:spPr>
            <a:xfrm>
              <a:off x="5652120" y="5588616"/>
              <a:ext cx="718436" cy="359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dirty="0">
                  <a:solidFill>
                    <a:schemeClr val="accent6">
                      <a:lumMod val="75000"/>
                    </a:schemeClr>
                  </a:solidFill>
                </a:rPr>
                <a:t>Z-axis</a:t>
              </a:r>
              <a:endParaRPr lang="el-GR" sz="1000" dirty="0">
                <a:solidFill>
                  <a:schemeClr val="accent6">
                    <a:lumMod val="75000"/>
                  </a:schemeClr>
                </a:solidFill>
              </a:endParaRPr>
            </a:p>
          </p:txBody>
        </p:sp>
      </p:grpSp>
      <p:grpSp>
        <p:nvGrpSpPr>
          <p:cNvPr id="19463" name="15 - Ομάδα"/>
          <p:cNvGrpSpPr>
            <a:grpSpLocks/>
          </p:cNvGrpSpPr>
          <p:nvPr/>
        </p:nvGrpSpPr>
        <p:grpSpPr bwMode="auto">
          <a:xfrm>
            <a:off x="4806310" y="3429000"/>
            <a:ext cx="3755492" cy="2439441"/>
            <a:chOff x="395536" y="467829"/>
            <a:chExt cx="3863975" cy="2814638"/>
          </a:xfrm>
        </p:grpSpPr>
        <p:pic>
          <p:nvPicPr>
            <p:cNvPr id="19468" name="Εικόνα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67829"/>
              <a:ext cx="386397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13 - Ευθύγραμμο βέλος σύνδεσης"/>
            <p:cNvCxnSpPr/>
            <p:nvPr/>
          </p:nvCxnSpPr>
          <p:spPr>
            <a:xfrm>
              <a:off x="1835398" y="2012467"/>
              <a:ext cx="0" cy="79216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9464" name="16 - Ομάδα"/>
          <p:cNvGrpSpPr>
            <a:grpSpLocks/>
          </p:cNvGrpSpPr>
          <p:nvPr/>
        </p:nvGrpSpPr>
        <p:grpSpPr bwMode="auto">
          <a:xfrm>
            <a:off x="4626980" y="760431"/>
            <a:ext cx="3977468" cy="2810068"/>
            <a:chOff x="4776149" y="455196"/>
            <a:chExt cx="3955945" cy="2844000"/>
          </a:xfrm>
        </p:grpSpPr>
        <p:pic>
          <p:nvPicPr>
            <p:cNvPr id="19466" name="Picture 3" descr="D:\biomolecules\final_irbesartan_paper\results\bilayer_irbesartan\post_processing\third_irb_bilayer_1\density_profiles.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6149" y="455196"/>
              <a:ext cx="3955945" cy="28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14 - Ευθύγραμμο βέλος σύνδεσης"/>
            <p:cNvCxnSpPr/>
            <p:nvPr/>
          </p:nvCxnSpPr>
          <p:spPr>
            <a:xfrm>
              <a:off x="6444567" y="2012965"/>
              <a:ext cx="0" cy="79238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869021" y="1021758"/>
            <a:ext cx="3240360" cy="1938992"/>
          </a:xfrm>
          <a:prstGeom prst="rect">
            <a:avLst/>
          </a:prstGeom>
          <a:noFill/>
        </p:spPr>
        <p:txBody>
          <a:bodyPr wrap="square" rtlCol="0">
            <a:spAutoFit/>
          </a:bodyPr>
          <a:lstStyle/>
          <a:p>
            <a:r>
              <a:rPr lang="en-US" sz="2400" dirty="0" err="1" smtClean="0">
                <a:solidFill>
                  <a:srgbClr val="0033CC"/>
                </a:solidFill>
              </a:rPr>
              <a:t>Irbesartan</a:t>
            </a:r>
            <a:r>
              <a:rPr lang="en-US" sz="2400" dirty="0" smtClean="0">
                <a:solidFill>
                  <a:srgbClr val="0033CC"/>
                </a:solidFill>
              </a:rPr>
              <a:t> in DPPC bilayer membrane in water: MD and umbrella sampling simulations</a:t>
            </a:r>
            <a:endParaRPr lang="en-US" sz="2400" dirty="0">
              <a:solidFill>
                <a:srgbClr val="0033CC"/>
              </a:solidFill>
            </a:endParaRPr>
          </a:p>
        </p:txBody>
      </p:sp>
      <p:sp>
        <p:nvSpPr>
          <p:cNvPr id="3" name="TextBox 2"/>
          <p:cNvSpPr txBox="1"/>
          <p:nvPr/>
        </p:nvSpPr>
        <p:spPr>
          <a:xfrm>
            <a:off x="3217001" y="458510"/>
            <a:ext cx="3119574" cy="461665"/>
          </a:xfrm>
          <a:prstGeom prst="rect">
            <a:avLst/>
          </a:prstGeom>
          <a:noFill/>
        </p:spPr>
        <p:txBody>
          <a:bodyPr wrap="square" rtlCol="0">
            <a:spAutoFit/>
          </a:bodyPr>
          <a:lstStyle/>
          <a:p>
            <a:r>
              <a:rPr lang="en-US" sz="2400" dirty="0" err="1" smtClean="0">
                <a:solidFill>
                  <a:srgbClr val="009900"/>
                </a:solidFill>
              </a:rPr>
              <a:t>Grigoris</a:t>
            </a:r>
            <a:r>
              <a:rPr lang="en-US" sz="2400" dirty="0" smtClean="0">
                <a:solidFill>
                  <a:srgbClr val="009900"/>
                </a:solidFill>
              </a:rPr>
              <a:t> Megariotis</a:t>
            </a:r>
            <a:endParaRPr lang="en-US" sz="2400" dirty="0">
              <a:solidFill>
                <a:srgbClr val="009900"/>
              </a:solidFill>
            </a:endParaRPr>
          </a:p>
        </p:txBody>
      </p:sp>
      <p:sp>
        <p:nvSpPr>
          <p:cNvPr id="4" name="TextBox 3"/>
          <p:cNvSpPr txBox="1"/>
          <p:nvPr/>
        </p:nvSpPr>
        <p:spPr>
          <a:xfrm>
            <a:off x="683568" y="5969037"/>
            <a:ext cx="8111715" cy="954107"/>
          </a:xfrm>
          <a:prstGeom prst="rect">
            <a:avLst/>
          </a:prstGeom>
          <a:noFill/>
        </p:spPr>
        <p:txBody>
          <a:bodyPr wrap="square" rtlCol="0">
            <a:spAutoFit/>
          </a:bodyPr>
          <a:lstStyle/>
          <a:p>
            <a:pPr eaLnBrk="1" hangingPunct="1"/>
            <a:r>
              <a:rPr lang="en-US" sz="1400" dirty="0">
                <a:solidFill>
                  <a:srgbClr val="009900"/>
                </a:solidFill>
              </a:rPr>
              <a:t>Liossi, A. S.; </a:t>
            </a:r>
            <a:r>
              <a:rPr lang="en-US" sz="1400" dirty="0" err="1">
                <a:solidFill>
                  <a:srgbClr val="009900"/>
                </a:solidFill>
              </a:rPr>
              <a:t>Ntountaniotis</a:t>
            </a:r>
            <a:r>
              <a:rPr lang="en-US" sz="1400" dirty="0">
                <a:solidFill>
                  <a:srgbClr val="009900"/>
                </a:solidFill>
              </a:rPr>
              <a:t>, D.; </a:t>
            </a:r>
            <a:r>
              <a:rPr lang="en-US" sz="1400" dirty="0" err="1">
                <a:solidFill>
                  <a:srgbClr val="009900"/>
                </a:solidFill>
              </a:rPr>
              <a:t>Kellici</a:t>
            </a:r>
            <a:r>
              <a:rPr lang="en-US" sz="1400" dirty="0">
                <a:solidFill>
                  <a:srgbClr val="009900"/>
                </a:solidFill>
              </a:rPr>
              <a:t>, T. F.; </a:t>
            </a:r>
            <a:r>
              <a:rPr lang="en-US" sz="1400" dirty="0" err="1">
                <a:solidFill>
                  <a:srgbClr val="009900"/>
                </a:solidFill>
              </a:rPr>
              <a:t>Chatziathanasiadou</a:t>
            </a:r>
            <a:r>
              <a:rPr lang="en-US" sz="1400" dirty="0">
                <a:solidFill>
                  <a:srgbClr val="009900"/>
                </a:solidFill>
              </a:rPr>
              <a:t>, M. V.; Megariotis G.; Mania, M.; Becker-</a:t>
            </a:r>
            <a:r>
              <a:rPr lang="en-US" sz="1400" dirty="0" err="1">
                <a:solidFill>
                  <a:srgbClr val="009900"/>
                </a:solidFill>
              </a:rPr>
              <a:t>Baldus</a:t>
            </a:r>
            <a:r>
              <a:rPr lang="en-US" sz="1400" dirty="0">
                <a:solidFill>
                  <a:srgbClr val="009900"/>
                </a:solidFill>
              </a:rPr>
              <a:t>, J.; </a:t>
            </a:r>
            <a:r>
              <a:rPr lang="en-US" sz="1400" dirty="0" err="1">
                <a:solidFill>
                  <a:srgbClr val="009900"/>
                </a:solidFill>
              </a:rPr>
              <a:t>Kriechbaum</a:t>
            </a:r>
            <a:r>
              <a:rPr lang="en-US" sz="1400" dirty="0">
                <a:solidFill>
                  <a:srgbClr val="009900"/>
                </a:solidFill>
              </a:rPr>
              <a:t>, M.; </a:t>
            </a:r>
            <a:r>
              <a:rPr lang="en-US" sz="1400" dirty="0" err="1">
                <a:solidFill>
                  <a:srgbClr val="009900"/>
                </a:solidFill>
              </a:rPr>
              <a:t>Krajnc</a:t>
            </a:r>
            <a:r>
              <a:rPr lang="en-US" sz="1400" dirty="0">
                <a:solidFill>
                  <a:srgbClr val="009900"/>
                </a:solidFill>
              </a:rPr>
              <a:t>, A.; Christodoulou, E.; </a:t>
            </a:r>
            <a:r>
              <a:rPr lang="en-US" sz="1400" dirty="0" err="1">
                <a:solidFill>
                  <a:srgbClr val="009900"/>
                </a:solidFill>
              </a:rPr>
              <a:t>Glaubitz</a:t>
            </a:r>
            <a:r>
              <a:rPr lang="en-US" sz="1400" dirty="0">
                <a:solidFill>
                  <a:srgbClr val="009900"/>
                </a:solidFill>
              </a:rPr>
              <a:t>, C.; </a:t>
            </a:r>
            <a:r>
              <a:rPr lang="en-US" sz="1400" dirty="0" err="1">
                <a:solidFill>
                  <a:srgbClr val="009900"/>
                </a:solidFill>
              </a:rPr>
              <a:t>Rappolt</a:t>
            </a:r>
            <a:r>
              <a:rPr lang="en-US" sz="1400" dirty="0">
                <a:solidFill>
                  <a:srgbClr val="009900"/>
                </a:solidFill>
              </a:rPr>
              <a:t>, M.; </a:t>
            </a:r>
            <a:r>
              <a:rPr lang="en-US" sz="1400" dirty="0" err="1">
                <a:solidFill>
                  <a:srgbClr val="009900"/>
                </a:solidFill>
              </a:rPr>
              <a:t>Amentsch</a:t>
            </a:r>
            <a:r>
              <a:rPr lang="en-US" sz="1400" dirty="0">
                <a:solidFill>
                  <a:srgbClr val="009900"/>
                </a:solidFill>
              </a:rPr>
              <a:t>, H.; Mali, G.; </a:t>
            </a:r>
            <a:r>
              <a:rPr lang="en-US" sz="1400" dirty="0" smtClean="0">
                <a:solidFill>
                  <a:srgbClr val="009900"/>
                </a:solidFill>
              </a:rPr>
              <a:t>DNT; </a:t>
            </a:r>
            <a:r>
              <a:rPr lang="en-US" sz="1400" dirty="0" err="1">
                <a:solidFill>
                  <a:srgbClr val="009900"/>
                </a:solidFill>
              </a:rPr>
              <a:t>Valsami</a:t>
            </a:r>
            <a:r>
              <a:rPr lang="en-US" sz="1400" dirty="0">
                <a:solidFill>
                  <a:srgbClr val="009900"/>
                </a:solidFill>
              </a:rPr>
              <a:t>, G.; </a:t>
            </a:r>
            <a:r>
              <a:rPr lang="en-US" sz="1400" dirty="0" err="1">
                <a:solidFill>
                  <a:srgbClr val="009900"/>
                </a:solidFill>
              </a:rPr>
              <a:t>Pitsikalis</a:t>
            </a:r>
            <a:r>
              <a:rPr lang="en-US" sz="1400" dirty="0">
                <a:solidFill>
                  <a:srgbClr val="009900"/>
                </a:solidFill>
              </a:rPr>
              <a:t>, M.; Iatrou, H.; </a:t>
            </a:r>
            <a:r>
              <a:rPr lang="en-US" sz="1400" dirty="0" err="1">
                <a:solidFill>
                  <a:srgbClr val="009900"/>
                </a:solidFill>
              </a:rPr>
              <a:t>Tzakos</a:t>
            </a:r>
            <a:r>
              <a:rPr lang="en-US" sz="1400" dirty="0">
                <a:solidFill>
                  <a:srgbClr val="009900"/>
                </a:solidFill>
              </a:rPr>
              <a:t>, A.; Mavromoustakos, T. </a:t>
            </a:r>
            <a:r>
              <a:rPr lang="en-US" sz="1400" i="1" dirty="0" err="1">
                <a:solidFill>
                  <a:srgbClr val="009900"/>
                </a:solidFill>
              </a:rPr>
              <a:t>Biochim</a:t>
            </a:r>
            <a:r>
              <a:rPr lang="en-US" sz="1400" i="1" dirty="0">
                <a:solidFill>
                  <a:srgbClr val="009900"/>
                </a:solidFill>
              </a:rPr>
              <a:t>. </a:t>
            </a:r>
            <a:r>
              <a:rPr lang="en-US" sz="1400" i="1" dirty="0" err="1">
                <a:solidFill>
                  <a:srgbClr val="009900"/>
                </a:solidFill>
              </a:rPr>
              <a:t>Biophys</a:t>
            </a:r>
            <a:r>
              <a:rPr lang="en-US" sz="1400" i="1" dirty="0">
                <a:solidFill>
                  <a:srgbClr val="009900"/>
                </a:solidFill>
              </a:rPr>
              <a:t>. </a:t>
            </a:r>
            <a:r>
              <a:rPr lang="en-US" sz="1400" i="1" dirty="0" err="1">
                <a:solidFill>
                  <a:srgbClr val="009900"/>
                </a:solidFill>
              </a:rPr>
              <a:t>Acta</a:t>
            </a:r>
            <a:r>
              <a:rPr lang="en-US" sz="1400" i="1" dirty="0">
                <a:solidFill>
                  <a:srgbClr val="009900"/>
                </a:solidFill>
              </a:rPr>
              <a:t> </a:t>
            </a:r>
            <a:r>
              <a:rPr lang="en-US" sz="1400" i="1" dirty="0" err="1">
                <a:solidFill>
                  <a:srgbClr val="009900"/>
                </a:solidFill>
              </a:rPr>
              <a:t>Biomembr</a:t>
            </a:r>
            <a:r>
              <a:rPr lang="en-US" sz="1400" i="1" dirty="0">
                <a:solidFill>
                  <a:srgbClr val="009900"/>
                </a:solidFill>
              </a:rPr>
              <a:t>.</a:t>
            </a:r>
            <a:r>
              <a:rPr lang="en-US" sz="1400" dirty="0">
                <a:solidFill>
                  <a:srgbClr val="009900"/>
                </a:solidFill>
              </a:rPr>
              <a:t> </a:t>
            </a:r>
            <a:r>
              <a:rPr lang="en-US" sz="1400" b="1" dirty="0">
                <a:solidFill>
                  <a:srgbClr val="009900"/>
                </a:solidFill>
              </a:rPr>
              <a:t>2017</a:t>
            </a:r>
            <a:r>
              <a:rPr lang="en-US" sz="1400" dirty="0">
                <a:solidFill>
                  <a:srgbClr val="009900"/>
                </a:solidFill>
              </a:rPr>
              <a:t>, </a:t>
            </a:r>
            <a:r>
              <a:rPr lang="en-US" sz="1400" i="1" dirty="0">
                <a:solidFill>
                  <a:srgbClr val="009900"/>
                </a:solidFill>
              </a:rPr>
              <a:t>1859</a:t>
            </a:r>
            <a:r>
              <a:rPr lang="en-US" sz="1400" dirty="0">
                <a:solidFill>
                  <a:srgbClr val="009900"/>
                </a:solidFill>
              </a:rPr>
              <a:t>, </a:t>
            </a:r>
            <a:r>
              <a:rPr lang="en-US" sz="1400" dirty="0" smtClean="0">
                <a:solidFill>
                  <a:srgbClr val="009900"/>
                </a:solidFill>
              </a:rPr>
              <a:t>1089.</a:t>
            </a:r>
            <a:endParaRPr lang="en-US" sz="1400" dirty="0">
              <a:solidFill>
                <a:srgbClr val="009900"/>
              </a:solidFill>
            </a:endParaRPr>
          </a:p>
        </p:txBody>
      </p:sp>
    </p:spTree>
    <p:extLst>
      <p:ext uri="{BB962C8B-B14F-4D97-AF65-F5344CB8AC3E}">
        <p14:creationId xmlns:p14="http://schemas.microsoft.com/office/powerpoint/2010/main" val="385439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Graph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575" y="-100013"/>
            <a:ext cx="4181475" cy="354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Oval 3"/>
          <p:cNvSpPr>
            <a:spLocks noChangeArrowheads="1"/>
          </p:cNvSpPr>
          <p:nvPr/>
        </p:nvSpPr>
        <p:spPr bwMode="auto">
          <a:xfrm>
            <a:off x="5594350" y="2465388"/>
            <a:ext cx="71438" cy="71437"/>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2600">
              <a:solidFill>
                <a:srgbClr val="FF3300"/>
              </a:solidFill>
            </a:endParaRPr>
          </a:p>
        </p:txBody>
      </p:sp>
      <p:sp>
        <p:nvSpPr>
          <p:cNvPr id="69636" name="Oval 4"/>
          <p:cNvSpPr>
            <a:spLocks noChangeArrowheads="1"/>
          </p:cNvSpPr>
          <p:nvPr/>
        </p:nvSpPr>
        <p:spPr bwMode="auto">
          <a:xfrm>
            <a:off x="5748338" y="2436813"/>
            <a:ext cx="71437" cy="71437"/>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2600">
              <a:solidFill>
                <a:srgbClr val="FF3300"/>
              </a:solidFill>
            </a:endParaRPr>
          </a:p>
        </p:txBody>
      </p:sp>
      <p:sp>
        <p:nvSpPr>
          <p:cNvPr id="69637" name="Oval 5"/>
          <p:cNvSpPr>
            <a:spLocks noChangeArrowheads="1"/>
          </p:cNvSpPr>
          <p:nvPr/>
        </p:nvSpPr>
        <p:spPr bwMode="auto">
          <a:xfrm>
            <a:off x="6262688" y="1352550"/>
            <a:ext cx="71437" cy="71438"/>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2600">
              <a:solidFill>
                <a:srgbClr val="FF3300"/>
              </a:solidFill>
            </a:endParaRPr>
          </a:p>
        </p:txBody>
      </p:sp>
      <p:sp>
        <p:nvSpPr>
          <p:cNvPr id="69638" name="Oval 6"/>
          <p:cNvSpPr>
            <a:spLocks noChangeArrowheads="1"/>
          </p:cNvSpPr>
          <p:nvPr/>
        </p:nvSpPr>
        <p:spPr bwMode="auto">
          <a:xfrm>
            <a:off x="6684963" y="612775"/>
            <a:ext cx="71437" cy="71438"/>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2600">
              <a:solidFill>
                <a:srgbClr val="FF3300"/>
              </a:solidFill>
            </a:endParaRPr>
          </a:p>
        </p:txBody>
      </p:sp>
      <p:sp>
        <p:nvSpPr>
          <p:cNvPr id="69639" name="Oval 7"/>
          <p:cNvSpPr>
            <a:spLocks noChangeArrowheads="1"/>
          </p:cNvSpPr>
          <p:nvPr/>
        </p:nvSpPr>
        <p:spPr bwMode="auto">
          <a:xfrm>
            <a:off x="6823075" y="385763"/>
            <a:ext cx="71438" cy="71437"/>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2600">
              <a:solidFill>
                <a:srgbClr val="FF3300"/>
              </a:solidFill>
            </a:endParaRPr>
          </a:p>
        </p:txBody>
      </p:sp>
      <p:sp>
        <p:nvSpPr>
          <p:cNvPr id="69640" name="Oval 8"/>
          <p:cNvSpPr>
            <a:spLocks noChangeArrowheads="1"/>
          </p:cNvSpPr>
          <p:nvPr/>
        </p:nvSpPr>
        <p:spPr bwMode="auto">
          <a:xfrm>
            <a:off x="6904038" y="349250"/>
            <a:ext cx="71437" cy="71438"/>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2600">
              <a:solidFill>
                <a:srgbClr val="FF3300"/>
              </a:solidFill>
            </a:endParaRPr>
          </a:p>
        </p:txBody>
      </p:sp>
      <p:sp>
        <p:nvSpPr>
          <p:cNvPr id="69641" name="Oval 9"/>
          <p:cNvSpPr>
            <a:spLocks noChangeArrowheads="1"/>
          </p:cNvSpPr>
          <p:nvPr/>
        </p:nvSpPr>
        <p:spPr bwMode="auto">
          <a:xfrm>
            <a:off x="6948488" y="342900"/>
            <a:ext cx="71437" cy="73025"/>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2600">
              <a:solidFill>
                <a:srgbClr val="FF3300"/>
              </a:solidFill>
            </a:endParaRPr>
          </a:p>
        </p:txBody>
      </p:sp>
      <p:sp>
        <p:nvSpPr>
          <p:cNvPr id="69642" name="Oval 10"/>
          <p:cNvSpPr>
            <a:spLocks noChangeArrowheads="1"/>
          </p:cNvSpPr>
          <p:nvPr/>
        </p:nvSpPr>
        <p:spPr bwMode="auto">
          <a:xfrm>
            <a:off x="7088188" y="382588"/>
            <a:ext cx="71437" cy="71437"/>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2600">
              <a:solidFill>
                <a:srgbClr val="FF3300"/>
              </a:solidFill>
            </a:endParaRPr>
          </a:p>
        </p:txBody>
      </p:sp>
      <p:sp>
        <p:nvSpPr>
          <p:cNvPr id="69643" name="Oval 11"/>
          <p:cNvSpPr>
            <a:spLocks noChangeArrowheads="1"/>
          </p:cNvSpPr>
          <p:nvPr/>
        </p:nvSpPr>
        <p:spPr bwMode="auto">
          <a:xfrm>
            <a:off x="7194550" y="517525"/>
            <a:ext cx="71438" cy="71438"/>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2600">
              <a:solidFill>
                <a:srgbClr val="FF3300"/>
              </a:solidFill>
            </a:endParaRPr>
          </a:p>
        </p:txBody>
      </p:sp>
      <p:sp>
        <p:nvSpPr>
          <p:cNvPr id="69644" name="Oval 12"/>
          <p:cNvSpPr>
            <a:spLocks noChangeArrowheads="1"/>
          </p:cNvSpPr>
          <p:nvPr/>
        </p:nvSpPr>
        <p:spPr bwMode="auto">
          <a:xfrm>
            <a:off x="7294563" y="660400"/>
            <a:ext cx="71437" cy="71438"/>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2600">
              <a:solidFill>
                <a:srgbClr val="FF3300"/>
              </a:solidFill>
            </a:endParaRPr>
          </a:p>
        </p:txBody>
      </p:sp>
      <p:sp>
        <p:nvSpPr>
          <p:cNvPr id="69645" name="Oval 13"/>
          <p:cNvSpPr>
            <a:spLocks noChangeArrowheads="1"/>
          </p:cNvSpPr>
          <p:nvPr/>
        </p:nvSpPr>
        <p:spPr bwMode="auto">
          <a:xfrm>
            <a:off x="7434263" y="835025"/>
            <a:ext cx="71437" cy="71438"/>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2600">
              <a:solidFill>
                <a:srgbClr val="FF3300"/>
              </a:solidFill>
            </a:endParaRPr>
          </a:p>
        </p:txBody>
      </p:sp>
      <p:sp>
        <p:nvSpPr>
          <p:cNvPr id="69646" name="Oval 14"/>
          <p:cNvSpPr>
            <a:spLocks noChangeArrowheads="1"/>
          </p:cNvSpPr>
          <p:nvPr/>
        </p:nvSpPr>
        <p:spPr bwMode="auto">
          <a:xfrm>
            <a:off x="7634288" y="1252538"/>
            <a:ext cx="71437" cy="71437"/>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2600">
              <a:solidFill>
                <a:srgbClr val="FF3300"/>
              </a:solidFill>
            </a:endParaRPr>
          </a:p>
        </p:txBody>
      </p:sp>
      <p:sp>
        <p:nvSpPr>
          <p:cNvPr id="69647" name="Oval 15"/>
          <p:cNvSpPr>
            <a:spLocks noChangeArrowheads="1"/>
          </p:cNvSpPr>
          <p:nvPr/>
        </p:nvSpPr>
        <p:spPr bwMode="auto">
          <a:xfrm>
            <a:off x="7754938" y="1514475"/>
            <a:ext cx="71437" cy="71438"/>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2600">
              <a:solidFill>
                <a:srgbClr val="FF3300"/>
              </a:solidFill>
            </a:endParaRPr>
          </a:p>
        </p:txBody>
      </p:sp>
      <p:sp>
        <p:nvSpPr>
          <p:cNvPr id="69648" name="Oval 16"/>
          <p:cNvSpPr>
            <a:spLocks noChangeArrowheads="1"/>
          </p:cNvSpPr>
          <p:nvPr/>
        </p:nvSpPr>
        <p:spPr bwMode="auto">
          <a:xfrm>
            <a:off x="7894638" y="1755775"/>
            <a:ext cx="71437" cy="71438"/>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2600">
              <a:solidFill>
                <a:srgbClr val="FF3300"/>
              </a:solidFill>
            </a:endParaRPr>
          </a:p>
        </p:txBody>
      </p:sp>
      <p:sp>
        <p:nvSpPr>
          <p:cNvPr id="69649" name="Oval 17"/>
          <p:cNvSpPr>
            <a:spLocks noChangeArrowheads="1"/>
          </p:cNvSpPr>
          <p:nvPr/>
        </p:nvSpPr>
        <p:spPr bwMode="auto">
          <a:xfrm>
            <a:off x="8015288" y="1933575"/>
            <a:ext cx="71437" cy="71438"/>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2600">
              <a:solidFill>
                <a:srgbClr val="FF3300"/>
              </a:solidFill>
            </a:endParaRPr>
          </a:p>
        </p:txBody>
      </p:sp>
      <p:sp>
        <p:nvSpPr>
          <p:cNvPr id="69650" name="Oval 18"/>
          <p:cNvSpPr>
            <a:spLocks noChangeArrowheads="1"/>
          </p:cNvSpPr>
          <p:nvPr/>
        </p:nvSpPr>
        <p:spPr bwMode="auto">
          <a:xfrm>
            <a:off x="5924550" y="2041525"/>
            <a:ext cx="71438" cy="71438"/>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2600">
              <a:solidFill>
                <a:srgbClr val="FF3300"/>
              </a:solidFill>
            </a:endParaRPr>
          </a:p>
        </p:txBody>
      </p:sp>
      <p:sp>
        <p:nvSpPr>
          <p:cNvPr id="69651" name="Oval 19"/>
          <p:cNvSpPr>
            <a:spLocks noChangeArrowheads="1"/>
          </p:cNvSpPr>
          <p:nvPr/>
        </p:nvSpPr>
        <p:spPr bwMode="auto">
          <a:xfrm>
            <a:off x="8210550" y="2179638"/>
            <a:ext cx="71438" cy="71437"/>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2600">
              <a:solidFill>
                <a:srgbClr val="FF3300"/>
              </a:solidFill>
            </a:endParaRPr>
          </a:p>
        </p:txBody>
      </p:sp>
      <p:sp>
        <p:nvSpPr>
          <p:cNvPr id="69652" name="Oval 20"/>
          <p:cNvSpPr>
            <a:spLocks noChangeArrowheads="1"/>
          </p:cNvSpPr>
          <p:nvPr/>
        </p:nvSpPr>
        <p:spPr bwMode="auto">
          <a:xfrm>
            <a:off x="8288338" y="2246313"/>
            <a:ext cx="71437" cy="71437"/>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2600">
              <a:solidFill>
                <a:srgbClr val="FF3300"/>
              </a:solidFill>
            </a:endParaRPr>
          </a:p>
        </p:txBody>
      </p:sp>
      <p:sp>
        <p:nvSpPr>
          <p:cNvPr id="69653" name="Oval 21"/>
          <p:cNvSpPr>
            <a:spLocks noChangeArrowheads="1"/>
          </p:cNvSpPr>
          <p:nvPr/>
        </p:nvSpPr>
        <p:spPr bwMode="auto">
          <a:xfrm>
            <a:off x="8451850" y="2297113"/>
            <a:ext cx="71438" cy="71437"/>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2600">
              <a:solidFill>
                <a:srgbClr val="FF3300"/>
              </a:solidFill>
            </a:endParaRPr>
          </a:p>
        </p:txBody>
      </p:sp>
      <p:sp>
        <p:nvSpPr>
          <p:cNvPr id="69654" name="Oval 22"/>
          <p:cNvSpPr>
            <a:spLocks noChangeArrowheads="1"/>
          </p:cNvSpPr>
          <p:nvPr/>
        </p:nvSpPr>
        <p:spPr bwMode="auto">
          <a:xfrm>
            <a:off x="7011988" y="331788"/>
            <a:ext cx="71437" cy="73025"/>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2600">
              <a:solidFill>
                <a:srgbClr val="FF3300"/>
              </a:solidFill>
            </a:endParaRPr>
          </a:p>
        </p:txBody>
      </p:sp>
      <p:sp>
        <p:nvSpPr>
          <p:cNvPr id="69655" name="Oval 23"/>
          <p:cNvSpPr>
            <a:spLocks noChangeArrowheads="1"/>
          </p:cNvSpPr>
          <p:nvPr/>
        </p:nvSpPr>
        <p:spPr bwMode="auto">
          <a:xfrm>
            <a:off x="7045325" y="333375"/>
            <a:ext cx="71438" cy="73025"/>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2600">
              <a:solidFill>
                <a:srgbClr val="FF3300"/>
              </a:solidFill>
            </a:endParaRPr>
          </a:p>
        </p:txBody>
      </p:sp>
      <p:sp>
        <p:nvSpPr>
          <p:cNvPr id="32792" name="Text Box 24"/>
          <p:cNvSpPr txBox="1">
            <a:spLocks noChangeArrowheads="1"/>
          </p:cNvSpPr>
          <p:nvPr/>
        </p:nvSpPr>
        <p:spPr bwMode="auto">
          <a:xfrm>
            <a:off x="3873500" y="2459038"/>
            <a:ext cx="141922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sz="1600">
                <a:solidFill>
                  <a:srgbClr val="008000"/>
                </a:solidFill>
              </a:rPr>
              <a:t>0</a:t>
            </a:r>
            <a:r>
              <a:rPr lang="en-US" sz="1600">
                <a:solidFill>
                  <a:srgbClr val="008000"/>
                </a:solidFill>
              </a:rPr>
              <a:t>: Local minimum of</a:t>
            </a:r>
            <a:r>
              <a:rPr lang="el-GR" sz="1600">
                <a:solidFill>
                  <a:srgbClr val="008000"/>
                </a:solidFill>
                <a:latin typeface="Times New Roman" panose="02020603050405020304" pitchFamily="18" charset="0"/>
              </a:rPr>
              <a:t> </a:t>
            </a:r>
            <a:r>
              <a:rPr lang="en-US" sz="1600">
                <a:solidFill>
                  <a:srgbClr val="008000"/>
                </a:solidFill>
                <a:latin typeface="Monotype Corsiva" panose="03010101010201010101" pitchFamily="66" charset="0"/>
              </a:rPr>
              <a:t> </a:t>
            </a:r>
            <a:r>
              <a:rPr lang="en-US" sz="1600">
                <a:solidFill>
                  <a:srgbClr val="0000CC"/>
                </a:solidFill>
                <a:latin typeface="Monotype Corsiva" panose="03010101010201010101" pitchFamily="66" charset="0"/>
              </a:rPr>
              <a:t>V</a:t>
            </a:r>
            <a:r>
              <a:rPr lang="en-US" sz="1600">
                <a:solidFill>
                  <a:srgbClr val="0000CC"/>
                </a:solidFill>
                <a:latin typeface="Times New Roman" panose="02020603050405020304" pitchFamily="18" charset="0"/>
              </a:rPr>
              <a:t>(</a:t>
            </a:r>
            <a:r>
              <a:rPr lang="en-US" sz="1600" b="1">
                <a:solidFill>
                  <a:srgbClr val="FF0000"/>
                </a:solidFill>
                <a:latin typeface="Times New Roman" panose="02020603050405020304" pitchFamily="18" charset="0"/>
              </a:rPr>
              <a:t>r</a:t>
            </a:r>
            <a:r>
              <a:rPr lang="en-US" sz="1600">
                <a:solidFill>
                  <a:srgbClr val="0000CC"/>
                </a:solidFill>
                <a:latin typeface="Times New Roman" panose="02020603050405020304" pitchFamily="18" charset="0"/>
              </a:rPr>
              <a:t>)</a:t>
            </a:r>
            <a:endParaRPr lang="en-US" sz="1600">
              <a:solidFill>
                <a:srgbClr val="0000CC"/>
              </a:solidFill>
              <a:latin typeface="Monotype Corsiva" panose="03010101010201010101" pitchFamily="66" charset="0"/>
            </a:endParaRPr>
          </a:p>
        </p:txBody>
      </p:sp>
      <p:sp>
        <p:nvSpPr>
          <p:cNvPr id="32793" name="Text Box 25"/>
          <p:cNvSpPr txBox="1">
            <a:spLocks noChangeArrowheads="1"/>
          </p:cNvSpPr>
          <p:nvPr/>
        </p:nvSpPr>
        <p:spPr bwMode="auto">
          <a:xfrm>
            <a:off x="7916863" y="947738"/>
            <a:ext cx="13112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600">
                <a:solidFill>
                  <a:srgbClr val="008000"/>
                </a:solidFill>
              </a:rPr>
              <a:t>1: Local minimum of</a:t>
            </a:r>
            <a:r>
              <a:rPr lang="en-US" sz="1600">
                <a:solidFill>
                  <a:srgbClr val="008000"/>
                </a:solidFill>
                <a:latin typeface="Times New Roman" panose="02020603050405020304" pitchFamily="18" charset="0"/>
              </a:rPr>
              <a:t> </a:t>
            </a:r>
            <a:r>
              <a:rPr lang="el-GR" sz="1600">
                <a:solidFill>
                  <a:srgbClr val="008000"/>
                </a:solidFill>
                <a:latin typeface="Times New Roman" panose="02020603050405020304" pitchFamily="18" charset="0"/>
              </a:rPr>
              <a:t> </a:t>
            </a:r>
            <a:r>
              <a:rPr lang="en-US" sz="1600">
                <a:solidFill>
                  <a:srgbClr val="008000"/>
                </a:solidFill>
                <a:latin typeface="Monotype Corsiva" panose="03010101010201010101" pitchFamily="66" charset="0"/>
              </a:rPr>
              <a:t> </a:t>
            </a:r>
            <a:r>
              <a:rPr lang="en-US" sz="1600">
                <a:solidFill>
                  <a:srgbClr val="0000CC"/>
                </a:solidFill>
                <a:latin typeface="Monotype Corsiva" panose="03010101010201010101" pitchFamily="66" charset="0"/>
              </a:rPr>
              <a:t>V</a:t>
            </a:r>
            <a:r>
              <a:rPr lang="en-US" sz="1600">
                <a:solidFill>
                  <a:srgbClr val="0000CC"/>
                </a:solidFill>
                <a:latin typeface="Times New Roman" panose="02020603050405020304" pitchFamily="18" charset="0"/>
              </a:rPr>
              <a:t>(</a:t>
            </a:r>
            <a:r>
              <a:rPr lang="en-US" sz="1600" b="1">
                <a:solidFill>
                  <a:srgbClr val="FF0000"/>
                </a:solidFill>
                <a:latin typeface="Times New Roman" panose="02020603050405020304" pitchFamily="18" charset="0"/>
              </a:rPr>
              <a:t>r</a:t>
            </a:r>
            <a:r>
              <a:rPr lang="en-US" sz="1600">
                <a:solidFill>
                  <a:srgbClr val="0000CC"/>
                </a:solidFill>
                <a:latin typeface="Times New Roman" panose="02020603050405020304" pitchFamily="18" charset="0"/>
              </a:rPr>
              <a:t>)</a:t>
            </a:r>
            <a:endParaRPr lang="en-US" sz="1600">
              <a:solidFill>
                <a:srgbClr val="0000CC"/>
              </a:solidFill>
              <a:latin typeface="Monotype Corsiva" panose="03010101010201010101" pitchFamily="66" charset="0"/>
            </a:endParaRPr>
          </a:p>
        </p:txBody>
      </p:sp>
      <p:sp>
        <p:nvSpPr>
          <p:cNvPr id="32794" name="Text Box 26"/>
          <p:cNvSpPr txBox="1">
            <a:spLocks noChangeArrowheads="1"/>
          </p:cNvSpPr>
          <p:nvPr/>
        </p:nvSpPr>
        <p:spPr bwMode="auto">
          <a:xfrm>
            <a:off x="7635875" y="115888"/>
            <a:ext cx="13684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sz="1600">
                <a:solidFill>
                  <a:srgbClr val="008000"/>
                </a:solidFill>
                <a:cs typeface="Times New Roman" panose="02020603050405020304" pitchFamily="18" charset="0"/>
              </a:rPr>
              <a:t>†</a:t>
            </a:r>
            <a:r>
              <a:rPr lang="en-US" sz="1600">
                <a:solidFill>
                  <a:srgbClr val="008000"/>
                </a:solidFill>
                <a:cs typeface="Times New Roman" panose="02020603050405020304" pitchFamily="18" charset="0"/>
              </a:rPr>
              <a:t>: </a:t>
            </a:r>
            <a:r>
              <a:rPr lang="en-US" sz="1600">
                <a:solidFill>
                  <a:srgbClr val="008000"/>
                </a:solidFill>
              </a:rPr>
              <a:t>Saddle point of </a:t>
            </a:r>
            <a:r>
              <a:rPr lang="en-US" sz="1600">
                <a:solidFill>
                  <a:srgbClr val="0000CC"/>
                </a:solidFill>
              </a:rPr>
              <a:t>V(</a:t>
            </a:r>
            <a:r>
              <a:rPr lang="en-US" sz="1600" b="1">
                <a:solidFill>
                  <a:srgbClr val="FF0000"/>
                </a:solidFill>
              </a:rPr>
              <a:t>r</a:t>
            </a:r>
            <a:r>
              <a:rPr lang="en-US" sz="1600">
                <a:solidFill>
                  <a:srgbClr val="0000CC"/>
                </a:solidFill>
              </a:rPr>
              <a:t>)</a:t>
            </a:r>
          </a:p>
        </p:txBody>
      </p:sp>
      <p:sp>
        <p:nvSpPr>
          <p:cNvPr id="32795" name="Line 27"/>
          <p:cNvSpPr>
            <a:spLocks noChangeShapeType="1"/>
          </p:cNvSpPr>
          <p:nvPr/>
        </p:nvSpPr>
        <p:spPr bwMode="auto">
          <a:xfrm rot="3542593" flipV="1">
            <a:off x="5364163" y="2420937"/>
            <a:ext cx="1588" cy="576263"/>
          </a:xfrm>
          <a:prstGeom prst="line">
            <a:avLst/>
          </a:prstGeom>
          <a:noFill/>
          <a:ln w="952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2796" name="Line 28"/>
          <p:cNvSpPr>
            <a:spLocks noChangeShapeType="1"/>
          </p:cNvSpPr>
          <p:nvPr/>
        </p:nvSpPr>
        <p:spPr bwMode="auto">
          <a:xfrm rot="10848269" flipV="1">
            <a:off x="8507413" y="1684338"/>
            <a:ext cx="1587" cy="611187"/>
          </a:xfrm>
          <a:prstGeom prst="line">
            <a:avLst/>
          </a:prstGeom>
          <a:noFill/>
          <a:ln w="952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2797" name="Line 29"/>
          <p:cNvSpPr>
            <a:spLocks noChangeShapeType="1"/>
          </p:cNvSpPr>
          <p:nvPr/>
        </p:nvSpPr>
        <p:spPr bwMode="auto">
          <a:xfrm rot="5400000">
            <a:off x="7395369" y="19844"/>
            <a:ext cx="1587" cy="574675"/>
          </a:xfrm>
          <a:prstGeom prst="line">
            <a:avLst/>
          </a:prstGeom>
          <a:noFill/>
          <a:ln w="952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2798" name="Rectangle 30"/>
          <p:cNvSpPr>
            <a:spLocks noChangeArrowheads="1"/>
          </p:cNvSpPr>
          <p:nvPr/>
        </p:nvSpPr>
        <p:spPr bwMode="auto">
          <a:xfrm>
            <a:off x="142875" y="115888"/>
            <a:ext cx="4500563"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2800">
                <a:solidFill>
                  <a:srgbClr val="FF0000"/>
                </a:solidFill>
              </a:rPr>
              <a:t>DIFFUSION  OF  GASES  IN  POLYMERS</a:t>
            </a:r>
          </a:p>
        </p:txBody>
      </p:sp>
      <p:sp>
        <p:nvSpPr>
          <p:cNvPr id="32799" name="Text Box 31"/>
          <p:cNvSpPr txBox="1">
            <a:spLocks noChangeArrowheads="1"/>
          </p:cNvSpPr>
          <p:nvPr/>
        </p:nvSpPr>
        <p:spPr bwMode="auto">
          <a:xfrm>
            <a:off x="6005513" y="6056313"/>
            <a:ext cx="2081212"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a:t>CO</a:t>
            </a:r>
            <a:r>
              <a:rPr lang="en-US" sz="1800" baseline="-25000"/>
              <a:t>2</a:t>
            </a:r>
            <a:r>
              <a:rPr lang="en-US" sz="1800"/>
              <a:t> in PAI  300K            </a:t>
            </a:r>
            <a:r>
              <a:rPr lang="en-US" sz="1800">
                <a:solidFill>
                  <a:srgbClr val="009900"/>
                </a:solidFill>
              </a:rPr>
              <a:t>N. Vergadou</a:t>
            </a:r>
          </a:p>
        </p:txBody>
      </p:sp>
      <p:sp>
        <p:nvSpPr>
          <p:cNvPr id="32800" name="Text Box 32"/>
          <p:cNvSpPr txBox="1">
            <a:spLocks noChangeArrowheads="1"/>
          </p:cNvSpPr>
          <p:nvPr/>
        </p:nvSpPr>
        <p:spPr bwMode="auto">
          <a:xfrm>
            <a:off x="323850" y="1196975"/>
            <a:ext cx="352742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000">
                <a:solidFill>
                  <a:srgbClr val="0000CC"/>
                </a:solidFill>
              </a:rPr>
              <a:t>Transition-State Theory provides an estimate of the rate constant </a:t>
            </a:r>
            <a:r>
              <a:rPr lang="en-US" sz="2000" i="1">
                <a:solidFill>
                  <a:srgbClr val="0000CC"/>
                </a:solidFill>
              </a:rPr>
              <a:t>k</a:t>
            </a:r>
            <a:r>
              <a:rPr lang="en-US" sz="2000" baseline="-25000">
                <a:solidFill>
                  <a:srgbClr val="0000CC"/>
                </a:solidFill>
              </a:rPr>
              <a:t>0</a:t>
            </a:r>
            <a:r>
              <a:rPr lang="en-US" sz="2000" baseline="-25000">
                <a:solidFill>
                  <a:srgbClr val="0000CC"/>
                </a:solidFill>
                <a:sym typeface="Symbol" panose="05050102010706020507" pitchFamily="18" charset="2"/>
              </a:rPr>
              <a:t>1</a:t>
            </a:r>
            <a:r>
              <a:rPr lang="el-GR" sz="2000">
                <a:solidFill>
                  <a:srgbClr val="0000CC"/>
                </a:solidFill>
              </a:rPr>
              <a:t> </a:t>
            </a:r>
            <a:r>
              <a:rPr lang="en-US" sz="2000">
                <a:solidFill>
                  <a:srgbClr val="0000CC"/>
                </a:solidFill>
              </a:rPr>
              <a:t>of an elementary jump in terms of the energies and eigenfrequencies at </a:t>
            </a:r>
            <a:r>
              <a:rPr lang="el-GR" sz="2000">
                <a:solidFill>
                  <a:srgbClr val="008000"/>
                </a:solidFill>
              </a:rPr>
              <a:t>0</a:t>
            </a:r>
            <a:r>
              <a:rPr lang="el-GR" sz="2000">
                <a:solidFill>
                  <a:srgbClr val="0000CC"/>
                </a:solidFill>
              </a:rPr>
              <a:t>, </a:t>
            </a:r>
            <a:r>
              <a:rPr lang="el-GR" sz="2000">
                <a:solidFill>
                  <a:srgbClr val="008000"/>
                </a:solidFill>
              </a:rPr>
              <a:t>†</a:t>
            </a:r>
            <a:r>
              <a:rPr lang="en-US" sz="2000">
                <a:solidFill>
                  <a:srgbClr val="0000CC"/>
                </a:solidFill>
              </a:rPr>
              <a:t>.</a:t>
            </a:r>
          </a:p>
        </p:txBody>
      </p:sp>
      <p:pic>
        <p:nvPicPr>
          <p:cNvPr id="32802" name="Picture 25" descr="accvol_r1"/>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0113" y="3603625"/>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less_2r8.5_all2_compress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6254" y="3352499"/>
            <a:ext cx="5088495" cy="33499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600"/>
                                  </p:stCondLst>
                                  <p:childTnLst>
                                    <p:set>
                                      <p:cBhvr>
                                        <p:cTn id="6" dur="1" fill="hold">
                                          <p:stCondLst>
                                            <p:cond delay="0"/>
                                          </p:stCondLst>
                                        </p:cTn>
                                        <p:tgtEl>
                                          <p:spTgt spid="69635"/>
                                        </p:tgtEl>
                                        <p:attrNameLst>
                                          <p:attrName>style.visibility</p:attrName>
                                        </p:attrNameLst>
                                      </p:cBhvr>
                                      <p:to>
                                        <p:strVal val="visible"/>
                                      </p:to>
                                    </p:set>
                                  </p:childTnLst>
                                </p:cTn>
                              </p:par>
                            </p:childTnLst>
                          </p:cTn>
                        </p:par>
                        <p:par>
                          <p:cTn id="7" fill="hold" nodeType="afterGroup">
                            <p:stCondLst>
                              <p:cond delay="600"/>
                            </p:stCondLst>
                            <p:childTnLst>
                              <p:par>
                                <p:cTn id="8" presetID="1" presetClass="exit" presetSubtype="0" fill="hold" grpId="1" nodeType="afterEffect">
                                  <p:stCondLst>
                                    <p:cond delay="600"/>
                                  </p:stCondLst>
                                  <p:childTnLst>
                                    <p:set>
                                      <p:cBhvr>
                                        <p:cTn id="9" dur="1" fill="hold">
                                          <p:stCondLst>
                                            <p:cond delay="0"/>
                                          </p:stCondLst>
                                        </p:cTn>
                                        <p:tgtEl>
                                          <p:spTgt spid="69635"/>
                                        </p:tgtEl>
                                        <p:attrNameLst>
                                          <p:attrName>style.visibility</p:attrName>
                                        </p:attrNameLst>
                                      </p:cBhvr>
                                      <p:to>
                                        <p:strVal val="hidden"/>
                                      </p:to>
                                    </p:set>
                                  </p:childTnLst>
                                </p:cTn>
                              </p:par>
                              <p:par>
                                <p:cTn id="10" presetID="1" presetClass="entr" presetSubtype="0" fill="hold" grpId="0" nodeType="withEffect">
                                  <p:stCondLst>
                                    <p:cond delay="600"/>
                                  </p:stCondLst>
                                  <p:childTnLst>
                                    <p:set>
                                      <p:cBhvr>
                                        <p:cTn id="11" dur="1" fill="hold">
                                          <p:stCondLst>
                                            <p:cond delay="0"/>
                                          </p:stCondLst>
                                        </p:cTn>
                                        <p:tgtEl>
                                          <p:spTgt spid="69636"/>
                                        </p:tgtEl>
                                        <p:attrNameLst>
                                          <p:attrName>style.visibility</p:attrName>
                                        </p:attrNameLst>
                                      </p:cBhvr>
                                      <p:to>
                                        <p:strVal val="visible"/>
                                      </p:to>
                                    </p:set>
                                  </p:childTnLst>
                                </p:cTn>
                              </p:par>
                            </p:childTnLst>
                          </p:cTn>
                        </p:par>
                        <p:par>
                          <p:cTn id="12" fill="hold" nodeType="afterGroup">
                            <p:stCondLst>
                              <p:cond delay="1200"/>
                            </p:stCondLst>
                            <p:childTnLst>
                              <p:par>
                                <p:cTn id="13" presetID="1" presetClass="exit" presetSubtype="0" fill="hold" grpId="1" nodeType="afterEffect">
                                  <p:stCondLst>
                                    <p:cond delay="600"/>
                                  </p:stCondLst>
                                  <p:childTnLst>
                                    <p:set>
                                      <p:cBhvr>
                                        <p:cTn id="14" dur="1" fill="hold">
                                          <p:stCondLst>
                                            <p:cond delay="0"/>
                                          </p:stCondLst>
                                        </p:cTn>
                                        <p:tgtEl>
                                          <p:spTgt spid="69636"/>
                                        </p:tgtEl>
                                        <p:attrNameLst>
                                          <p:attrName>style.visibility</p:attrName>
                                        </p:attrNameLst>
                                      </p:cBhvr>
                                      <p:to>
                                        <p:strVal val="hidden"/>
                                      </p:to>
                                    </p:set>
                                  </p:childTnLst>
                                </p:cTn>
                              </p:par>
                              <p:par>
                                <p:cTn id="15" presetID="1" presetClass="entr" presetSubtype="0" fill="hold" grpId="0" nodeType="withEffect">
                                  <p:stCondLst>
                                    <p:cond delay="600"/>
                                  </p:stCondLst>
                                  <p:childTnLst>
                                    <p:set>
                                      <p:cBhvr>
                                        <p:cTn id="16" dur="1" fill="hold">
                                          <p:stCondLst>
                                            <p:cond delay="0"/>
                                          </p:stCondLst>
                                        </p:cTn>
                                        <p:tgtEl>
                                          <p:spTgt spid="69650"/>
                                        </p:tgtEl>
                                        <p:attrNameLst>
                                          <p:attrName>style.visibility</p:attrName>
                                        </p:attrNameLst>
                                      </p:cBhvr>
                                      <p:to>
                                        <p:strVal val="visible"/>
                                      </p:to>
                                    </p:set>
                                  </p:childTnLst>
                                </p:cTn>
                              </p:par>
                            </p:childTnLst>
                          </p:cTn>
                        </p:par>
                        <p:par>
                          <p:cTn id="17" fill="hold" nodeType="afterGroup">
                            <p:stCondLst>
                              <p:cond delay="1800"/>
                            </p:stCondLst>
                            <p:childTnLst>
                              <p:par>
                                <p:cTn id="18" presetID="1" presetClass="exit" presetSubtype="0" fill="hold" grpId="1" nodeType="afterEffect">
                                  <p:stCondLst>
                                    <p:cond delay="600"/>
                                  </p:stCondLst>
                                  <p:childTnLst>
                                    <p:set>
                                      <p:cBhvr>
                                        <p:cTn id="19" dur="1" fill="hold">
                                          <p:stCondLst>
                                            <p:cond delay="0"/>
                                          </p:stCondLst>
                                        </p:cTn>
                                        <p:tgtEl>
                                          <p:spTgt spid="69650"/>
                                        </p:tgtEl>
                                        <p:attrNameLst>
                                          <p:attrName>style.visibility</p:attrName>
                                        </p:attrNameLst>
                                      </p:cBhvr>
                                      <p:to>
                                        <p:strVal val="hidden"/>
                                      </p:to>
                                    </p:set>
                                  </p:childTnLst>
                                </p:cTn>
                              </p:par>
                              <p:par>
                                <p:cTn id="20" presetID="1" presetClass="entr" presetSubtype="0" fill="hold" grpId="0" nodeType="withEffect">
                                  <p:stCondLst>
                                    <p:cond delay="600"/>
                                  </p:stCondLst>
                                  <p:childTnLst>
                                    <p:set>
                                      <p:cBhvr>
                                        <p:cTn id="21" dur="1" fill="hold">
                                          <p:stCondLst>
                                            <p:cond delay="0"/>
                                          </p:stCondLst>
                                        </p:cTn>
                                        <p:tgtEl>
                                          <p:spTgt spid="69637"/>
                                        </p:tgtEl>
                                        <p:attrNameLst>
                                          <p:attrName>style.visibility</p:attrName>
                                        </p:attrNameLst>
                                      </p:cBhvr>
                                      <p:to>
                                        <p:strVal val="visible"/>
                                      </p:to>
                                    </p:set>
                                  </p:childTnLst>
                                </p:cTn>
                              </p:par>
                            </p:childTnLst>
                          </p:cTn>
                        </p:par>
                        <p:par>
                          <p:cTn id="22" fill="hold" nodeType="afterGroup">
                            <p:stCondLst>
                              <p:cond delay="2400"/>
                            </p:stCondLst>
                            <p:childTnLst>
                              <p:par>
                                <p:cTn id="23" presetID="1" presetClass="exit" presetSubtype="0" fill="hold" grpId="1" nodeType="afterEffect">
                                  <p:stCondLst>
                                    <p:cond delay="600"/>
                                  </p:stCondLst>
                                  <p:childTnLst>
                                    <p:set>
                                      <p:cBhvr>
                                        <p:cTn id="24" dur="1" fill="hold">
                                          <p:stCondLst>
                                            <p:cond delay="0"/>
                                          </p:stCondLst>
                                        </p:cTn>
                                        <p:tgtEl>
                                          <p:spTgt spid="69637"/>
                                        </p:tgtEl>
                                        <p:attrNameLst>
                                          <p:attrName>style.visibility</p:attrName>
                                        </p:attrNameLst>
                                      </p:cBhvr>
                                      <p:to>
                                        <p:strVal val="hidden"/>
                                      </p:to>
                                    </p:set>
                                  </p:childTnLst>
                                </p:cTn>
                              </p:par>
                              <p:par>
                                <p:cTn id="25" presetID="1" presetClass="entr" presetSubtype="0" fill="hold" grpId="0" nodeType="withEffect">
                                  <p:stCondLst>
                                    <p:cond delay="600"/>
                                  </p:stCondLst>
                                  <p:childTnLst>
                                    <p:set>
                                      <p:cBhvr>
                                        <p:cTn id="26" dur="1" fill="hold">
                                          <p:stCondLst>
                                            <p:cond delay="0"/>
                                          </p:stCondLst>
                                        </p:cTn>
                                        <p:tgtEl>
                                          <p:spTgt spid="69638"/>
                                        </p:tgtEl>
                                        <p:attrNameLst>
                                          <p:attrName>style.visibility</p:attrName>
                                        </p:attrNameLst>
                                      </p:cBhvr>
                                      <p:to>
                                        <p:strVal val="visible"/>
                                      </p:to>
                                    </p:set>
                                  </p:childTnLst>
                                </p:cTn>
                              </p:par>
                            </p:childTnLst>
                          </p:cTn>
                        </p:par>
                        <p:par>
                          <p:cTn id="27" fill="hold" nodeType="afterGroup">
                            <p:stCondLst>
                              <p:cond delay="3000"/>
                            </p:stCondLst>
                            <p:childTnLst>
                              <p:par>
                                <p:cTn id="28" presetID="1" presetClass="exit" presetSubtype="0" fill="hold" grpId="1" nodeType="afterEffect">
                                  <p:stCondLst>
                                    <p:cond delay="600"/>
                                  </p:stCondLst>
                                  <p:childTnLst>
                                    <p:set>
                                      <p:cBhvr>
                                        <p:cTn id="29" dur="1" fill="hold">
                                          <p:stCondLst>
                                            <p:cond delay="0"/>
                                          </p:stCondLst>
                                        </p:cTn>
                                        <p:tgtEl>
                                          <p:spTgt spid="69638"/>
                                        </p:tgtEl>
                                        <p:attrNameLst>
                                          <p:attrName>style.visibility</p:attrName>
                                        </p:attrNameLst>
                                      </p:cBhvr>
                                      <p:to>
                                        <p:strVal val="hidden"/>
                                      </p:to>
                                    </p:set>
                                  </p:childTnLst>
                                </p:cTn>
                              </p:par>
                              <p:par>
                                <p:cTn id="30" presetID="1" presetClass="entr" presetSubtype="0" fill="hold" grpId="0" nodeType="withEffect">
                                  <p:stCondLst>
                                    <p:cond delay="600"/>
                                  </p:stCondLst>
                                  <p:childTnLst>
                                    <p:set>
                                      <p:cBhvr>
                                        <p:cTn id="31" dur="1" fill="hold">
                                          <p:stCondLst>
                                            <p:cond delay="0"/>
                                          </p:stCondLst>
                                        </p:cTn>
                                        <p:tgtEl>
                                          <p:spTgt spid="69639"/>
                                        </p:tgtEl>
                                        <p:attrNameLst>
                                          <p:attrName>style.visibility</p:attrName>
                                        </p:attrNameLst>
                                      </p:cBhvr>
                                      <p:to>
                                        <p:strVal val="visible"/>
                                      </p:to>
                                    </p:set>
                                  </p:childTnLst>
                                </p:cTn>
                              </p:par>
                            </p:childTnLst>
                          </p:cTn>
                        </p:par>
                        <p:par>
                          <p:cTn id="32" fill="hold" nodeType="afterGroup">
                            <p:stCondLst>
                              <p:cond delay="3600"/>
                            </p:stCondLst>
                            <p:childTnLst>
                              <p:par>
                                <p:cTn id="33" presetID="1" presetClass="exit" presetSubtype="0" fill="hold" grpId="1" nodeType="afterEffect">
                                  <p:stCondLst>
                                    <p:cond delay="600"/>
                                  </p:stCondLst>
                                  <p:childTnLst>
                                    <p:set>
                                      <p:cBhvr>
                                        <p:cTn id="34" dur="1" fill="hold">
                                          <p:stCondLst>
                                            <p:cond delay="0"/>
                                          </p:stCondLst>
                                        </p:cTn>
                                        <p:tgtEl>
                                          <p:spTgt spid="69639"/>
                                        </p:tgtEl>
                                        <p:attrNameLst>
                                          <p:attrName>style.visibility</p:attrName>
                                        </p:attrNameLst>
                                      </p:cBhvr>
                                      <p:to>
                                        <p:strVal val="hidden"/>
                                      </p:to>
                                    </p:set>
                                  </p:childTnLst>
                                </p:cTn>
                              </p:par>
                              <p:par>
                                <p:cTn id="35" presetID="1" presetClass="entr" presetSubtype="0" fill="hold" grpId="0" nodeType="withEffect">
                                  <p:stCondLst>
                                    <p:cond delay="600"/>
                                  </p:stCondLst>
                                  <p:childTnLst>
                                    <p:set>
                                      <p:cBhvr>
                                        <p:cTn id="36" dur="1" fill="hold">
                                          <p:stCondLst>
                                            <p:cond delay="0"/>
                                          </p:stCondLst>
                                        </p:cTn>
                                        <p:tgtEl>
                                          <p:spTgt spid="69640"/>
                                        </p:tgtEl>
                                        <p:attrNameLst>
                                          <p:attrName>style.visibility</p:attrName>
                                        </p:attrNameLst>
                                      </p:cBhvr>
                                      <p:to>
                                        <p:strVal val="visible"/>
                                      </p:to>
                                    </p:set>
                                  </p:childTnLst>
                                </p:cTn>
                              </p:par>
                            </p:childTnLst>
                          </p:cTn>
                        </p:par>
                        <p:par>
                          <p:cTn id="37" fill="hold" nodeType="afterGroup">
                            <p:stCondLst>
                              <p:cond delay="4200"/>
                            </p:stCondLst>
                            <p:childTnLst>
                              <p:par>
                                <p:cTn id="38" presetID="1" presetClass="exit" presetSubtype="0" fill="hold" grpId="1" nodeType="afterEffect">
                                  <p:stCondLst>
                                    <p:cond delay="600"/>
                                  </p:stCondLst>
                                  <p:childTnLst>
                                    <p:set>
                                      <p:cBhvr>
                                        <p:cTn id="39" dur="1" fill="hold">
                                          <p:stCondLst>
                                            <p:cond delay="0"/>
                                          </p:stCondLst>
                                        </p:cTn>
                                        <p:tgtEl>
                                          <p:spTgt spid="69640"/>
                                        </p:tgtEl>
                                        <p:attrNameLst>
                                          <p:attrName>style.visibility</p:attrName>
                                        </p:attrNameLst>
                                      </p:cBhvr>
                                      <p:to>
                                        <p:strVal val="hidden"/>
                                      </p:to>
                                    </p:set>
                                  </p:childTnLst>
                                </p:cTn>
                              </p:par>
                              <p:par>
                                <p:cTn id="40" presetID="1" presetClass="entr" presetSubtype="0" fill="hold" grpId="0" nodeType="withEffect">
                                  <p:stCondLst>
                                    <p:cond delay="600"/>
                                  </p:stCondLst>
                                  <p:childTnLst>
                                    <p:set>
                                      <p:cBhvr>
                                        <p:cTn id="41" dur="1" fill="hold">
                                          <p:stCondLst>
                                            <p:cond delay="0"/>
                                          </p:stCondLst>
                                        </p:cTn>
                                        <p:tgtEl>
                                          <p:spTgt spid="69641"/>
                                        </p:tgtEl>
                                        <p:attrNameLst>
                                          <p:attrName>style.visibility</p:attrName>
                                        </p:attrNameLst>
                                      </p:cBhvr>
                                      <p:to>
                                        <p:strVal val="visible"/>
                                      </p:to>
                                    </p:set>
                                  </p:childTnLst>
                                </p:cTn>
                              </p:par>
                            </p:childTnLst>
                          </p:cTn>
                        </p:par>
                        <p:par>
                          <p:cTn id="42" fill="hold" nodeType="afterGroup">
                            <p:stCondLst>
                              <p:cond delay="4800"/>
                            </p:stCondLst>
                            <p:childTnLst>
                              <p:par>
                                <p:cTn id="43" presetID="1" presetClass="exit" presetSubtype="0" fill="hold" grpId="1" nodeType="afterEffect">
                                  <p:stCondLst>
                                    <p:cond delay="600"/>
                                  </p:stCondLst>
                                  <p:childTnLst>
                                    <p:set>
                                      <p:cBhvr>
                                        <p:cTn id="44" dur="1" fill="hold">
                                          <p:stCondLst>
                                            <p:cond delay="0"/>
                                          </p:stCondLst>
                                        </p:cTn>
                                        <p:tgtEl>
                                          <p:spTgt spid="69641"/>
                                        </p:tgtEl>
                                        <p:attrNameLst>
                                          <p:attrName>style.visibility</p:attrName>
                                        </p:attrNameLst>
                                      </p:cBhvr>
                                      <p:to>
                                        <p:strVal val="hidden"/>
                                      </p:to>
                                    </p:set>
                                  </p:childTnLst>
                                </p:cTn>
                              </p:par>
                              <p:par>
                                <p:cTn id="45" presetID="1" presetClass="entr" presetSubtype="0" fill="hold" grpId="0" nodeType="withEffect">
                                  <p:stCondLst>
                                    <p:cond delay="600"/>
                                  </p:stCondLst>
                                  <p:childTnLst>
                                    <p:set>
                                      <p:cBhvr>
                                        <p:cTn id="46" dur="1" fill="hold">
                                          <p:stCondLst>
                                            <p:cond delay="0"/>
                                          </p:stCondLst>
                                        </p:cTn>
                                        <p:tgtEl>
                                          <p:spTgt spid="69654"/>
                                        </p:tgtEl>
                                        <p:attrNameLst>
                                          <p:attrName>style.visibility</p:attrName>
                                        </p:attrNameLst>
                                      </p:cBhvr>
                                      <p:to>
                                        <p:strVal val="visible"/>
                                      </p:to>
                                    </p:set>
                                  </p:childTnLst>
                                </p:cTn>
                              </p:par>
                            </p:childTnLst>
                          </p:cTn>
                        </p:par>
                        <p:par>
                          <p:cTn id="47" fill="hold" nodeType="afterGroup">
                            <p:stCondLst>
                              <p:cond delay="5400"/>
                            </p:stCondLst>
                            <p:childTnLst>
                              <p:par>
                                <p:cTn id="48" presetID="1" presetClass="exit" presetSubtype="0" fill="hold" grpId="1" nodeType="afterEffect">
                                  <p:stCondLst>
                                    <p:cond delay="600"/>
                                  </p:stCondLst>
                                  <p:childTnLst>
                                    <p:set>
                                      <p:cBhvr>
                                        <p:cTn id="49" dur="1" fill="hold">
                                          <p:stCondLst>
                                            <p:cond delay="0"/>
                                          </p:stCondLst>
                                        </p:cTn>
                                        <p:tgtEl>
                                          <p:spTgt spid="69654"/>
                                        </p:tgtEl>
                                        <p:attrNameLst>
                                          <p:attrName>style.visibility</p:attrName>
                                        </p:attrNameLst>
                                      </p:cBhvr>
                                      <p:to>
                                        <p:strVal val="hidden"/>
                                      </p:to>
                                    </p:set>
                                  </p:childTnLst>
                                </p:cTn>
                              </p:par>
                              <p:par>
                                <p:cTn id="50" presetID="1" presetClass="entr" presetSubtype="0" fill="hold" grpId="0" nodeType="withEffect">
                                  <p:stCondLst>
                                    <p:cond delay="600"/>
                                  </p:stCondLst>
                                  <p:childTnLst>
                                    <p:set>
                                      <p:cBhvr>
                                        <p:cTn id="51" dur="1" fill="hold">
                                          <p:stCondLst>
                                            <p:cond delay="0"/>
                                          </p:stCondLst>
                                        </p:cTn>
                                        <p:tgtEl>
                                          <p:spTgt spid="69655"/>
                                        </p:tgtEl>
                                        <p:attrNameLst>
                                          <p:attrName>style.visibility</p:attrName>
                                        </p:attrNameLst>
                                      </p:cBhvr>
                                      <p:to>
                                        <p:strVal val="visible"/>
                                      </p:to>
                                    </p:set>
                                  </p:childTnLst>
                                </p:cTn>
                              </p:par>
                            </p:childTnLst>
                          </p:cTn>
                        </p:par>
                        <p:par>
                          <p:cTn id="52" fill="hold" nodeType="afterGroup">
                            <p:stCondLst>
                              <p:cond delay="6000"/>
                            </p:stCondLst>
                            <p:childTnLst>
                              <p:par>
                                <p:cTn id="53" presetID="1" presetClass="exit" presetSubtype="0" fill="hold" grpId="1" nodeType="afterEffect">
                                  <p:stCondLst>
                                    <p:cond delay="600"/>
                                  </p:stCondLst>
                                  <p:childTnLst>
                                    <p:set>
                                      <p:cBhvr>
                                        <p:cTn id="54" dur="1" fill="hold">
                                          <p:stCondLst>
                                            <p:cond delay="0"/>
                                          </p:stCondLst>
                                        </p:cTn>
                                        <p:tgtEl>
                                          <p:spTgt spid="69655"/>
                                        </p:tgtEl>
                                        <p:attrNameLst>
                                          <p:attrName>style.visibility</p:attrName>
                                        </p:attrNameLst>
                                      </p:cBhvr>
                                      <p:to>
                                        <p:strVal val="hidden"/>
                                      </p:to>
                                    </p:set>
                                  </p:childTnLst>
                                </p:cTn>
                              </p:par>
                              <p:par>
                                <p:cTn id="55" presetID="1" presetClass="entr" presetSubtype="0" fill="hold" grpId="0" nodeType="withEffect">
                                  <p:stCondLst>
                                    <p:cond delay="600"/>
                                  </p:stCondLst>
                                  <p:childTnLst>
                                    <p:set>
                                      <p:cBhvr>
                                        <p:cTn id="56" dur="1" fill="hold">
                                          <p:stCondLst>
                                            <p:cond delay="0"/>
                                          </p:stCondLst>
                                        </p:cTn>
                                        <p:tgtEl>
                                          <p:spTgt spid="69642"/>
                                        </p:tgtEl>
                                        <p:attrNameLst>
                                          <p:attrName>style.visibility</p:attrName>
                                        </p:attrNameLst>
                                      </p:cBhvr>
                                      <p:to>
                                        <p:strVal val="visible"/>
                                      </p:to>
                                    </p:set>
                                  </p:childTnLst>
                                </p:cTn>
                              </p:par>
                            </p:childTnLst>
                          </p:cTn>
                        </p:par>
                        <p:par>
                          <p:cTn id="57" fill="hold" nodeType="afterGroup">
                            <p:stCondLst>
                              <p:cond delay="6600"/>
                            </p:stCondLst>
                            <p:childTnLst>
                              <p:par>
                                <p:cTn id="58" presetID="1" presetClass="exit" presetSubtype="0" fill="hold" grpId="1" nodeType="afterEffect">
                                  <p:stCondLst>
                                    <p:cond delay="600"/>
                                  </p:stCondLst>
                                  <p:childTnLst>
                                    <p:set>
                                      <p:cBhvr>
                                        <p:cTn id="59" dur="1" fill="hold">
                                          <p:stCondLst>
                                            <p:cond delay="0"/>
                                          </p:stCondLst>
                                        </p:cTn>
                                        <p:tgtEl>
                                          <p:spTgt spid="69642"/>
                                        </p:tgtEl>
                                        <p:attrNameLst>
                                          <p:attrName>style.visibility</p:attrName>
                                        </p:attrNameLst>
                                      </p:cBhvr>
                                      <p:to>
                                        <p:strVal val="hidden"/>
                                      </p:to>
                                    </p:set>
                                  </p:childTnLst>
                                </p:cTn>
                              </p:par>
                              <p:par>
                                <p:cTn id="60" presetID="1" presetClass="entr" presetSubtype="0" fill="hold" grpId="0" nodeType="withEffect">
                                  <p:stCondLst>
                                    <p:cond delay="600"/>
                                  </p:stCondLst>
                                  <p:childTnLst>
                                    <p:set>
                                      <p:cBhvr>
                                        <p:cTn id="61" dur="1" fill="hold">
                                          <p:stCondLst>
                                            <p:cond delay="0"/>
                                          </p:stCondLst>
                                        </p:cTn>
                                        <p:tgtEl>
                                          <p:spTgt spid="69643"/>
                                        </p:tgtEl>
                                        <p:attrNameLst>
                                          <p:attrName>style.visibility</p:attrName>
                                        </p:attrNameLst>
                                      </p:cBhvr>
                                      <p:to>
                                        <p:strVal val="visible"/>
                                      </p:to>
                                    </p:set>
                                  </p:childTnLst>
                                </p:cTn>
                              </p:par>
                            </p:childTnLst>
                          </p:cTn>
                        </p:par>
                        <p:par>
                          <p:cTn id="62" fill="hold" nodeType="afterGroup">
                            <p:stCondLst>
                              <p:cond delay="7200"/>
                            </p:stCondLst>
                            <p:childTnLst>
                              <p:par>
                                <p:cTn id="63" presetID="1" presetClass="exit" presetSubtype="0" fill="hold" grpId="1" nodeType="afterEffect">
                                  <p:stCondLst>
                                    <p:cond delay="600"/>
                                  </p:stCondLst>
                                  <p:childTnLst>
                                    <p:set>
                                      <p:cBhvr>
                                        <p:cTn id="64" dur="1" fill="hold">
                                          <p:stCondLst>
                                            <p:cond delay="0"/>
                                          </p:stCondLst>
                                        </p:cTn>
                                        <p:tgtEl>
                                          <p:spTgt spid="69643"/>
                                        </p:tgtEl>
                                        <p:attrNameLst>
                                          <p:attrName>style.visibility</p:attrName>
                                        </p:attrNameLst>
                                      </p:cBhvr>
                                      <p:to>
                                        <p:strVal val="hidden"/>
                                      </p:to>
                                    </p:set>
                                  </p:childTnLst>
                                </p:cTn>
                              </p:par>
                              <p:par>
                                <p:cTn id="65" presetID="1" presetClass="entr" presetSubtype="0" fill="hold" grpId="0" nodeType="withEffect">
                                  <p:stCondLst>
                                    <p:cond delay="600"/>
                                  </p:stCondLst>
                                  <p:childTnLst>
                                    <p:set>
                                      <p:cBhvr>
                                        <p:cTn id="66" dur="1" fill="hold">
                                          <p:stCondLst>
                                            <p:cond delay="0"/>
                                          </p:stCondLst>
                                        </p:cTn>
                                        <p:tgtEl>
                                          <p:spTgt spid="69644"/>
                                        </p:tgtEl>
                                        <p:attrNameLst>
                                          <p:attrName>style.visibility</p:attrName>
                                        </p:attrNameLst>
                                      </p:cBhvr>
                                      <p:to>
                                        <p:strVal val="visible"/>
                                      </p:to>
                                    </p:set>
                                  </p:childTnLst>
                                </p:cTn>
                              </p:par>
                            </p:childTnLst>
                          </p:cTn>
                        </p:par>
                        <p:par>
                          <p:cTn id="67" fill="hold" nodeType="afterGroup">
                            <p:stCondLst>
                              <p:cond delay="7800"/>
                            </p:stCondLst>
                            <p:childTnLst>
                              <p:par>
                                <p:cTn id="68" presetID="1" presetClass="exit" presetSubtype="0" fill="hold" grpId="1" nodeType="afterEffect">
                                  <p:stCondLst>
                                    <p:cond delay="600"/>
                                  </p:stCondLst>
                                  <p:childTnLst>
                                    <p:set>
                                      <p:cBhvr>
                                        <p:cTn id="69" dur="1" fill="hold">
                                          <p:stCondLst>
                                            <p:cond delay="0"/>
                                          </p:stCondLst>
                                        </p:cTn>
                                        <p:tgtEl>
                                          <p:spTgt spid="69644"/>
                                        </p:tgtEl>
                                        <p:attrNameLst>
                                          <p:attrName>style.visibility</p:attrName>
                                        </p:attrNameLst>
                                      </p:cBhvr>
                                      <p:to>
                                        <p:strVal val="hidden"/>
                                      </p:to>
                                    </p:set>
                                  </p:childTnLst>
                                </p:cTn>
                              </p:par>
                              <p:par>
                                <p:cTn id="70" presetID="1" presetClass="entr" presetSubtype="0" fill="hold" grpId="0" nodeType="withEffect">
                                  <p:stCondLst>
                                    <p:cond delay="600"/>
                                  </p:stCondLst>
                                  <p:childTnLst>
                                    <p:set>
                                      <p:cBhvr>
                                        <p:cTn id="71" dur="1" fill="hold">
                                          <p:stCondLst>
                                            <p:cond delay="0"/>
                                          </p:stCondLst>
                                        </p:cTn>
                                        <p:tgtEl>
                                          <p:spTgt spid="69645"/>
                                        </p:tgtEl>
                                        <p:attrNameLst>
                                          <p:attrName>style.visibility</p:attrName>
                                        </p:attrNameLst>
                                      </p:cBhvr>
                                      <p:to>
                                        <p:strVal val="visible"/>
                                      </p:to>
                                    </p:set>
                                  </p:childTnLst>
                                </p:cTn>
                              </p:par>
                            </p:childTnLst>
                          </p:cTn>
                        </p:par>
                        <p:par>
                          <p:cTn id="72" fill="hold" nodeType="afterGroup">
                            <p:stCondLst>
                              <p:cond delay="8400"/>
                            </p:stCondLst>
                            <p:childTnLst>
                              <p:par>
                                <p:cTn id="73" presetID="1" presetClass="exit" presetSubtype="0" fill="hold" grpId="1" nodeType="afterEffect">
                                  <p:stCondLst>
                                    <p:cond delay="600"/>
                                  </p:stCondLst>
                                  <p:childTnLst>
                                    <p:set>
                                      <p:cBhvr>
                                        <p:cTn id="74" dur="1" fill="hold">
                                          <p:stCondLst>
                                            <p:cond delay="0"/>
                                          </p:stCondLst>
                                        </p:cTn>
                                        <p:tgtEl>
                                          <p:spTgt spid="69645"/>
                                        </p:tgtEl>
                                        <p:attrNameLst>
                                          <p:attrName>style.visibility</p:attrName>
                                        </p:attrNameLst>
                                      </p:cBhvr>
                                      <p:to>
                                        <p:strVal val="hidden"/>
                                      </p:to>
                                    </p:set>
                                  </p:childTnLst>
                                </p:cTn>
                              </p:par>
                              <p:par>
                                <p:cTn id="75" presetID="1" presetClass="entr" presetSubtype="0" fill="hold" grpId="0" nodeType="withEffect">
                                  <p:stCondLst>
                                    <p:cond delay="600"/>
                                  </p:stCondLst>
                                  <p:childTnLst>
                                    <p:set>
                                      <p:cBhvr>
                                        <p:cTn id="76" dur="1" fill="hold">
                                          <p:stCondLst>
                                            <p:cond delay="0"/>
                                          </p:stCondLst>
                                        </p:cTn>
                                        <p:tgtEl>
                                          <p:spTgt spid="69646"/>
                                        </p:tgtEl>
                                        <p:attrNameLst>
                                          <p:attrName>style.visibility</p:attrName>
                                        </p:attrNameLst>
                                      </p:cBhvr>
                                      <p:to>
                                        <p:strVal val="visible"/>
                                      </p:to>
                                    </p:set>
                                  </p:childTnLst>
                                </p:cTn>
                              </p:par>
                            </p:childTnLst>
                          </p:cTn>
                        </p:par>
                        <p:par>
                          <p:cTn id="77" fill="hold" nodeType="afterGroup">
                            <p:stCondLst>
                              <p:cond delay="9000"/>
                            </p:stCondLst>
                            <p:childTnLst>
                              <p:par>
                                <p:cTn id="78" presetID="1" presetClass="exit" presetSubtype="0" fill="hold" grpId="1" nodeType="afterEffect">
                                  <p:stCondLst>
                                    <p:cond delay="600"/>
                                  </p:stCondLst>
                                  <p:childTnLst>
                                    <p:set>
                                      <p:cBhvr>
                                        <p:cTn id="79" dur="1" fill="hold">
                                          <p:stCondLst>
                                            <p:cond delay="0"/>
                                          </p:stCondLst>
                                        </p:cTn>
                                        <p:tgtEl>
                                          <p:spTgt spid="69646"/>
                                        </p:tgtEl>
                                        <p:attrNameLst>
                                          <p:attrName>style.visibility</p:attrName>
                                        </p:attrNameLst>
                                      </p:cBhvr>
                                      <p:to>
                                        <p:strVal val="hidden"/>
                                      </p:to>
                                    </p:set>
                                  </p:childTnLst>
                                </p:cTn>
                              </p:par>
                              <p:par>
                                <p:cTn id="80" presetID="1" presetClass="entr" presetSubtype="0" fill="hold" grpId="0" nodeType="withEffect">
                                  <p:stCondLst>
                                    <p:cond delay="600"/>
                                  </p:stCondLst>
                                  <p:childTnLst>
                                    <p:set>
                                      <p:cBhvr>
                                        <p:cTn id="81" dur="1" fill="hold">
                                          <p:stCondLst>
                                            <p:cond delay="0"/>
                                          </p:stCondLst>
                                        </p:cTn>
                                        <p:tgtEl>
                                          <p:spTgt spid="69647"/>
                                        </p:tgtEl>
                                        <p:attrNameLst>
                                          <p:attrName>style.visibility</p:attrName>
                                        </p:attrNameLst>
                                      </p:cBhvr>
                                      <p:to>
                                        <p:strVal val="visible"/>
                                      </p:to>
                                    </p:set>
                                  </p:childTnLst>
                                </p:cTn>
                              </p:par>
                            </p:childTnLst>
                          </p:cTn>
                        </p:par>
                        <p:par>
                          <p:cTn id="82" fill="hold" nodeType="afterGroup">
                            <p:stCondLst>
                              <p:cond delay="9600"/>
                            </p:stCondLst>
                            <p:childTnLst>
                              <p:par>
                                <p:cTn id="83" presetID="1" presetClass="exit" presetSubtype="0" fill="hold" grpId="1" nodeType="afterEffect">
                                  <p:stCondLst>
                                    <p:cond delay="600"/>
                                  </p:stCondLst>
                                  <p:childTnLst>
                                    <p:set>
                                      <p:cBhvr>
                                        <p:cTn id="84" dur="1" fill="hold">
                                          <p:stCondLst>
                                            <p:cond delay="0"/>
                                          </p:stCondLst>
                                        </p:cTn>
                                        <p:tgtEl>
                                          <p:spTgt spid="69647"/>
                                        </p:tgtEl>
                                        <p:attrNameLst>
                                          <p:attrName>style.visibility</p:attrName>
                                        </p:attrNameLst>
                                      </p:cBhvr>
                                      <p:to>
                                        <p:strVal val="hidden"/>
                                      </p:to>
                                    </p:set>
                                  </p:childTnLst>
                                </p:cTn>
                              </p:par>
                              <p:par>
                                <p:cTn id="85" presetID="1" presetClass="entr" presetSubtype="0" fill="hold" grpId="0" nodeType="withEffect">
                                  <p:stCondLst>
                                    <p:cond delay="600"/>
                                  </p:stCondLst>
                                  <p:childTnLst>
                                    <p:set>
                                      <p:cBhvr>
                                        <p:cTn id="86" dur="1" fill="hold">
                                          <p:stCondLst>
                                            <p:cond delay="0"/>
                                          </p:stCondLst>
                                        </p:cTn>
                                        <p:tgtEl>
                                          <p:spTgt spid="69648"/>
                                        </p:tgtEl>
                                        <p:attrNameLst>
                                          <p:attrName>style.visibility</p:attrName>
                                        </p:attrNameLst>
                                      </p:cBhvr>
                                      <p:to>
                                        <p:strVal val="visible"/>
                                      </p:to>
                                    </p:set>
                                  </p:childTnLst>
                                </p:cTn>
                              </p:par>
                            </p:childTnLst>
                          </p:cTn>
                        </p:par>
                        <p:par>
                          <p:cTn id="87" fill="hold" nodeType="afterGroup">
                            <p:stCondLst>
                              <p:cond delay="10200"/>
                            </p:stCondLst>
                            <p:childTnLst>
                              <p:par>
                                <p:cTn id="88" presetID="1" presetClass="exit" presetSubtype="0" fill="hold" grpId="1" nodeType="afterEffect">
                                  <p:stCondLst>
                                    <p:cond delay="600"/>
                                  </p:stCondLst>
                                  <p:childTnLst>
                                    <p:set>
                                      <p:cBhvr>
                                        <p:cTn id="89" dur="1" fill="hold">
                                          <p:stCondLst>
                                            <p:cond delay="0"/>
                                          </p:stCondLst>
                                        </p:cTn>
                                        <p:tgtEl>
                                          <p:spTgt spid="69648"/>
                                        </p:tgtEl>
                                        <p:attrNameLst>
                                          <p:attrName>style.visibility</p:attrName>
                                        </p:attrNameLst>
                                      </p:cBhvr>
                                      <p:to>
                                        <p:strVal val="hidden"/>
                                      </p:to>
                                    </p:set>
                                  </p:childTnLst>
                                </p:cTn>
                              </p:par>
                              <p:par>
                                <p:cTn id="90" presetID="1" presetClass="entr" presetSubtype="0" fill="hold" grpId="0" nodeType="withEffect">
                                  <p:stCondLst>
                                    <p:cond delay="600"/>
                                  </p:stCondLst>
                                  <p:childTnLst>
                                    <p:set>
                                      <p:cBhvr>
                                        <p:cTn id="91" dur="1" fill="hold">
                                          <p:stCondLst>
                                            <p:cond delay="0"/>
                                          </p:stCondLst>
                                        </p:cTn>
                                        <p:tgtEl>
                                          <p:spTgt spid="69649"/>
                                        </p:tgtEl>
                                        <p:attrNameLst>
                                          <p:attrName>style.visibility</p:attrName>
                                        </p:attrNameLst>
                                      </p:cBhvr>
                                      <p:to>
                                        <p:strVal val="visible"/>
                                      </p:to>
                                    </p:set>
                                  </p:childTnLst>
                                </p:cTn>
                              </p:par>
                            </p:childTnLst>
                          </p:cTn>
                        </p:par>
                        <p:par>
                          <p:cTn id="92" fill="hold" nodeType="afterGroup">
                            <p:stCondLst>
                              <p:cond delay="10800"/>
                            </p:stCondLst>
                            <p:childTnLst>
                              <p:par>
                                <p:cTn id="93" presetID="1" presetClass="exit" presetSubtype="0" fill="hold" grpId="1" nodeType="afterEffect">
                                  <p:stCondLst>
                                    <p:cond delay="600"/>
                                  </p:stCondLst>
                                  <p:childTnLst>
                                    <p:set>
                                      <p:cBhvr>
                                        <p:cTn id="94" dur="1" fill="hold">
                                          <p:stCondLst>
                                            <p:cond delay="0"/>
                                          </p:stCondLst>
                                        </p:cTn>
                                        <p:tgtEl>
                                          <p:spTgt spid="69649"/>
                                        </p:tgtEl>
                                        <p:attrNameLst>
                                          <p:attrName>style.visibility</p:attrName>
                                        </p:attrNameLst>
                                      </p:cBhvr>
                                      <p:to>
                                        <p:strVal val="hidden"/>
                                      </p:to>
                                    </p:set>
                                  </p:childTnLst>
                                </p:cTn>
                              </p:par>
                              <p:par>
                                <p:cTn id="95" presetID="1" presetClass="entr" presetSubtype="0" fill="hold" grpId="0" nodeType="withEffect">
                                  <p:stCondLst>
                                    <p:cond delay="600"/>
                                  </p:stCondLst>
                                  <p:childTnLst>
                                    <p:set>
                                      <p:cBhvr>
                                        <p:cTn id="96" dur="1" fill="hold">
                                          <p:stCondLst>
                                            <p:cond delay="0"/>
                                          </p:stCondLst>
                                        </p:cTn>
                                        <p:tgtEl>
                                          <p:spTgt spid="69651"/>
                                        </p:tgtEl>
                                        <p:attrNameLst>
                                          <p:attrName>style.visibility</p:attrName>
                                        </p:attrNameLst>
                                      </p:cBhvr>
                                      <p:to>
                                        <p:strVal val="visible"/>
                                      </p:to>
                                    </p:set>
                                  </p:childTnLst>
                                </p:cTn>
                              </p:par>
                            </p:childTnLst>
                          </p:cTn>
                        </p:par>
                        <p:par>
                          <p:cTn id="97" fill="hold" nodeType="afterGroup">
                            <p:stCondLst>
                              <p:cond delay="11400"/>
                            </p:stCondLst>
                            <p:childTnLst>
                              <p:par>
                                <p:cTn id="98" presetID="1" presetClass="exit" presetSubtype="0" fill="hold" grpId="1" nodeType="afterEffect">
                                  <p:stCondLst>
                                    <p:cond delay="600"/>
                                  </p:stCondLst>
                                  <p:childTnLst>
                                    <p:set>
                                      <p:cBhvr>
                                        <p:cTn id="99" dur="1" fill="hold">
                                          <p:stCondLst>
                                            <p:cond delay="0"/>
                                          </p:stCondLst>
                                        </p:cTn>
                                        <p:tgtEl>
                                          <p:spTgt spid="69651"/>
                                        </p:tgtEl>
                                        <p:attrNameLst>
                                          <p:attrName>style.visibility</p:attrName>
                                        </p:attrNameLst>
                                      </p:cBhvr>
                                      <p:to>
                                        <p:strVal val="hidden"/>
                                      </p:to>
                                    </p:set>
                                  </p:childTnLst>
                                </p:cTn>
                              </p:par>
                              <p:par>
                                <p:cTn id="100" presetID="1" presetClass="entr" presetSubtype="0" fill="hold" grpId="0" nodeType="withEffect">
                                  <p:stCondLst>
                                    <p:cond delay="600"/>
                                  </p:stCondLst>
                                  <p:childTnLst>
                                    <p:set>
                                      <p:cBhvr>
                                        <p:cTn id="101" dur="1" fill="hold">
                                          <p:stCondLst>
                                            <p:cond delay="0"/>
                                          </p:stCondLst>
                                        </p:cTn>
                                        <p:tgtEl>
                                          <p:spTgt spid="69652"/>
                                        </p:tgtEl>
                                        <p:attrNameLst>
                                          <p:attrName>style.visibility</p:attrName>
                                        </p:attrNameLst>
                                      </p:cBhvr>
                                      <p:to>
                                        <p:strVal val="visible"/>
                                      </p:to>
                                    </p:set>
                                  </p:childTnLst>
                                </p:cTn>
                              </p:par>
                            </p:childTnLst>
                          </p:cTn>
                        </p:par>
                        <p:par>
                          <p:cTn id="102" fill="hold" nodeType="afterGroup">
                            <p:stCondLst>
                              <p:cond delay="12000"/>
                            </p:stCondLst>
                            <p:childTnLst>
                              <p:par>
                                <p:cTn id="103" presetID="1" presetClass="exit" presetSubtype="0" fill="hold" grpId="1" nodeType="afterEffect">
                                  <p:stCondLst>
                                    <p:cond delay="600"/>
                                  </p:stCondLst>
                                  <p:childTnLst>
                                    <p:set>
                                      <p:cBhvr>
                                        <p:cTn id="104" dur="1" fill="hold">
                                          <p:stCondLst>
                                            <p:cond delay="0"/>
                                          </p:stCondLst>
                                        </p:cTn>
                                        <p:tgtEl>
                                          <p:spTgt spid="69652"/>
                                        </p:tgtEl>
                                        <p:attrNameLst>
                                          <p:attrName>style.visibility</p:attrName>
                                        </p:attrNameLst>
                                      </p:cBhvr>
                                      <p:to>
                                        <p:strVal val="hidden"/>
                                      </p:to>
                                    </p:set>
                                  </p:childTnLst>
                                </p:cTn>
                              </p:par>
                              <p:par>
                                <p:cTn id="105" presetID="1" presetClass="entr" presetSubtype="0" fill="hold" grpId="0" nodeType="withEffect">
                                  <p:stCondLst>
                                    <p:cond delay="600"/>
                                  </p:stCondLst>
                                  <p:childTnLst>
                                    <p:set>
                                      <p:cBhvr>
                                        <p:cTn id="106" dur="1" fill="hold">
                                          <p:stCondLst>
                                            <p:cond delay="0"/>
                                          </p:stCondLst>
                                        </p:cTn>
                                        <p:tgtEl>
                                          <p:spTgt spid="69653"/>
                                        </p:tgtEl>
                                        <p:attrNameLst>
                                          <p:attrName>style.visibility</p:attrName>
                                        </p:attrNameLst>
                                      </p:cBhvr>
                                      <p:to>
                                        <p:strVal val="visible"/>
                                      </p:to>
                                    </p:set>
                                  </p:childTnLst>
                                </p:cTn>
                              </p:par>
                            </p:childTnLst>
                          </p:cTn>
                        </p:par>
                        <p:par>
                          <p:cTn id="107" fill="hold" nodeType="afterGroup">
                            <p:stCondLst>
                              <p:cond delay="12600"/>
                            </p:stCondLst>
                            <p:childTnLst>
                              <p:par>
                                <p:cTn id="108" presetID="1" presetClass="exit" presetSubtype="0" fill="hold" grpId="1" nodeType="afterEffect">
                                  <p:stCondLst>
                                    <p:cond delay="600"/>
                                  </p:stCondLst>
                                  <p:childTnLst>
                                    <p:set>
                                      <p:cBhvr>
                                        <p:cTn id="109" dur="1" fill="hold">
                                          <p:stCondLst>
                                            <p:cond delay="0"/>
                                          </p:stCondLst>
                                        </p:cTn>
                                        <p:tgtEl>
                                          <p:spTgt spid="696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0" restart="whenNotActive" fill="hold" evtFilter="cancelBubble" nodeType="interactiveSeq">
                <p:stCondLst>
                  <p:cond evt="onClick" delay="0">
                    <p:tgtEl>
                      <p:spTgt spid="3"/>
                    </p:tgtEl>
                  </p:cond>
                </p:stCondLst>
                <p:endSync evt="end" delay="0">
                  <p:rtn val="all"/>
                </p:endSync>
                <p:childTnLst>
                  <p:par>
                    <p:cTn id="111" fill="hold">
                      <p:stCondLst>
                        <p:cond delay="0"/>
                      </p:stCondLst>
                      <p:childTnLst>
                        <p:par>
                          <p:cTn id="112" fill="hold">
                            <p:stCondLst>
                              <p:cond delay="0"/>
                            </p:stCondLst>
                            <p:childTnLst>
                              <p:par>
                                <p:cTn id="113" presetID="2" presetClass="mediacall" presetSubtype="0" fill="hold" nodeType="clickEffect">
                                  <p:stCondLst>
                                    <p:cond delay="0"/>
                                  </p:stCondLst>
                                  <p:childTnLst>
                                    <p:cmd type="call" cmd="togglePause">
                                      <p:cBhvr>
                                        <p:cTn id="114" dur="1" fill="hold"/>
                                        <p:tgtEl>
                                          <p:spTgt spid="3"/>
                                        </p:tgtEl>
                                      </p:cBhvr>
                                    </p:cmd>
                                  </p:childTnLst>
                                </p:cTn>
                              </p:par>
                            </p:childTnLst>
                          </p:cTn>
                        </p:par>
                      </p:childTnLst>
                    </p:cTn>
                  </p:par>
                </p:childTnLst>
              </p:cTn>
              <p:nextCondLst>
                <p:cond evt="onClick" delay="0">
                  <p:tgtEl>
                    <p:spTgt spid="3"/>
                  </p:tgtEl>
                </p:cond>
              </p:nextCondLst>
            </p:seq>
            <p:video>
              <p:cMediaNode vol="80000">
                <p:cTn id="115" fill="hold" display="0">
                  <p:stCondLst>
                    <p:cond delay="indefinite"/>
                  </p:stCondLst>
                </p:cTn>
                <p:tgtEl>
                  <p:spTgt spid="3"/>
                </p:tgtEl>
              </p:cMediaNode>
            </p:video>
          </p:childTnLst>
        </p:cTn>
      </p:par>
    </p:tnLst>
    <p:bldLst>
      <p:bldP spid="69635" grpId="0" animBg="1"/>
      <p:bldP spid="69635" grpId="1" animBg="1"/>
      <p:bldP spid="69636" grpId="0" animBg="1"/>
      <p:bldP spid="69636" grpId="1" animBg="1"/>
      <p:bldP spid="69637" grpId="0" animBg="1"/>
      <p:bldP spid="69637" grpId="1" animBg="1"/>
      <p:bldP spid="69638" grpId="0" animBg="1"/>
      <p:bldP spid="69638" grpId="1" animBg="1"/>
      <p:bldP spid="69639" grpId="0" animBg="1"/>
      <p:bldP spid="69639" grpId="1" animBg="1"/>
      <p:bldP spid="69640" grpId="0" animBg="1"/>
      <p:bldP spid="69640" grpId="1" animBg="1"/>
      <p:bldP spid="69641" grpId="0" animBg="1"/>
      <p:bldP spid="69641" grpId="1" animBg="1"/>
      <p:bldP spid="69642" grpId="0" animBg="1"/>
      <p:bldP spid="69642" grpId="1" animBg="1"/>
      <p:bldP spid="69643" grpId="0" animBg="1"/>
      <p:bldP spid="69643" grpId="1" animBg="1"/>
      <p:bldP spid="69644" grpId="0" animBg="1"/>
      <p:bldP spid="69644" grpId="1" animBg="1"/>
      <p:bldP spid="69645" grpId="0" animBg="1"/>
      <p:bldP spid="69645" grpId="1" animBg="1"/>
      <p:bldP spid="69646" grpId="0" animBg="1"/>
      <p:bldP spid="69646" grpId="1" animBg="1"/>
      <p:bldP spid="69647" grpId="0" animBg="1"/>
      <p:bldP spid="69647" grpId="1" animBg="1"/>
      <p:bldP spid="69648" grpId="0" animBg="1"/>
      <p:bldP spid="69648" grpId="1" animBg="1"/>
      <p:bldP spid="69649" grpId="0" animBg="1"/>
      <p:bldP spid="69649" grpId="1" animBg="1"/>
      <p:bldP spid="69650" grpId="0" animBg="1"/>
      <p:bldP spid="69650" grpId="1" animBg="1"/>
      <p:bldP spid="69651" grpId="0" animBg="1"/>
      <p:bldP spid="69651" grpId="1" animBg="1"/>
      <p:bldP spid="69652" grpId="0" animBg="1"/>
      <p:bldP spid="69652" grpId="1" animBg="1"/>
      <p:bldP spid="69653" grpId="0" animBg="1"/>
      <p:bldP spid="69653" grpId="1" animBg="1"/>
      <p:bldP spid="69654" grpId="0" animBg="1"/>
      <p:bldP spid="69654" grpId="1" animBg="1"/>
      <p:bldP spid="69655" grpId="0" animBg="1"/>
      <p:bldP spid="6965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Εικόνα 4"/>
          <p:cNvPicPr>
            <a:picLocks noChangeAspect="1"/>
          </p:cNvPicPr>
          <p:nvPr/>
        </p:nvPicPr>
        <p:blipFill>
          <a:blip r:embed="rId3">
            <a:extLst>
              <a:ext uri="{28A0092B-C50C-407E-A947-70E740481C1C}">
                <a14:useLocalDpi xmlns:a14="http://schemas.microsoft.com/office/drawing/2010/main" val="0"/>
              </a:ext>
            </a:extLst>
          </a:blip>
          <a:srcRect l="12645" r="9499" b="52957"/>
          <a:stretch>
            <a:fillRect/>
          </a:stretch>
        </p:blipFill>
        <p:spPr bwMode="auto">
          <a:xfrm>
            <a:off x="2268538" y="1636713"/>
            <a:ext cx="46069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117"/>
          <p:cNvSpPr txBox="1">
            <a:spLocks noChangeArrowheads="1"/>
          </p:cNvSpPr>
          <p:nvPr/>
        </p:nvSpPr>
        <p:spPr bwMode="auto">
          <a:xfrm>
            <a:off x="2124075" y="2638425"/>
            <a:ext cx="456882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000">
                <a:latin typeface="Calibri" panose="020F0502020204030204" pitchFamily="34" charset="0"/>
              </a:rPr>
              <a:t> 10.0         11.0        12.0        13.0        14.0        15.0        16.0        17.0        18.0        19.0</a:t>
            </a:r>
            <a:endParaRPr lang="el-GR" sz="1000">
              <a:latin typeface="Calibri" panose="020F0502020204030204" pitchFamily="34" charset="0"/>
            </a:endParaRPr>
          </a:p>
        </p:txBody>
      </p:sp>
      <p:pic>
        <p:nvPicPr>
          <p:cNvPr id="33796" name="Εικόνα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4188" y="1857375"/>
            <a:ext cx="620712"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127"/>
          <p:cNvSpPr txBox="1">
            <a:spLocks noChangeArrowheads="1"/>
          </p:cNvSpPr>
          <p:nvPr/>
        </p:nvSpPr>
        <p:spPr bwMode="auto">
          <a:xfrm>
            <a:off x="2124075" y="1533525"/>
            <a:ext cx="456882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000">
                <a:latin typeface="Calibri" panose="020F0502020204030204" pitchFamily="34" charset="0"/>
              </a:rPr>
              <a:t> 10.0         11.0        12.0        13.0        14.0        15.0        16.0        17.0        18.0        19.0</a:t>
            </a:r>
            <a:endParaRPr lang="el-GR" sz="1000">
              <a:latin typeface="Calibri" panose="020F0502020204030204" pitchFamily="34" charset="0"/>
            </a:endParaRPr>
          </a:p>
        </p:txBody>
      </p:sp>
      <p:pic>
        <p:nvPicPr>
          <p:cNvPr id="33798"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1050" y="2106613"/>
            <a:ext cx="458788"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9" name="108 - Ομάδα"/>
          <p:cNvGrpSpPr>
            <a:grpSpLocks/>
          </p:cNvGrpSpPr>
          <p:nvPr/>
        </p:nvGrpSpPr>
        <p:grpSpPr bwMode="auto">
          <a:xfrm>
            <a:off x="1903413" y="1755775"/>
            <a:ext cx="419100" cy="900113"/>
            <a:chOff x="1903802" y="1455613"/>
            <a:chExt cx="418738" cy="900410"/>
          </a:xfrm>
        </p:grpSpPr>
        <p:sp>
          <p:nvSpPr>
            <p:cNvPr id="33903" name="98 - TextBox"/>
            <p:cNvSpPr txBox="1">
              <a:spLocks noChangeArrowheads="1"/>
            </p:cNvSpPr>
            <p:nvPr/>
          </p:nvSpPr>
          <p:spPr bwMode="auto">
            <a:xfrm>
              <a:off x="2035451" y="1455613"/>
              <a:ext cx="274400" cy="30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400">
                  <a:latin typeface="Calibri" panose="020F0502020204030204" pitchFamily="34" charset="0"/>
                </a:rPr>
                <a:t>0</a:t>
              </a:r>
            </a:p>
          </p:txBody>
        </p:sp>
        <p:sp>
          <p:nvSpPr>
            <p:cNvPr id="33904" name="99 - TextBox"/>
            <p:cNvSpPr txBox="1">
              <a:spLocks noChangeArrowheads="1"/>
            </p:cNvSpPr>
            <p:nvPr/>
          </p:nvSpPr>
          <p:spPr bwMode="auto">
            <a:xfrm>
              <a:off x="1979936" y="1752574"/>
              <a:ext cx="328329" cy="3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400">
                  <a:latin typeface="Calibri" panose="020F0502020204030204" pitchFamily="34" charset="0"/>
                </a:rPr>
                <a:t>-6</a:t>
              </a:r>
            </a:p>
          </p:txBody>
        </p:sp>
        <p:sp>
          <p:nvSpPr>
            <p:cNvPr id="33905" name="100 - TextBox"/>
            <p:cNvSpPr txBox="1">
              <a:spLocks noChangeArrowheads="1"/>
            </p:cNvSpPr>
            <p:nvPr/>
          </p:nvSpPr>
          <p:spPr bwMode="auto">
            <a:xfrm>
              <a:off x="1903802" y="2051122"/>
              <a:ext cx="418738" cy="30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400">
                  <a:latin typeface="Calibri" panose="020F0502020204030204" pitchFamily="34" charset="0"/>
                </a:rPr>
                <a:t>-12</a:t>
              </a:r>
            </a:p>
          </p:txBody>
        </p:sp>
        <p:cxnSp>
          <p:nvCxnSpPr>
            <p:cNvPr id="105" name="104 - Ευθεία γραμμή σύνδεσης"/>
            <p:cNvCxnSpPr/>
            <p:nvPr/>
          </p:nvCxnSpPr>
          <p:spPr>
            <a:xfrm flipH="1">
              <a:off x="2214683" y="1906612"/>
              <a:ext cx="71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105 - Ευθεία γραμμή σύνδεσης"/>
            <p:cNvCxnSpPr/>
            <p:nvPr/>
          </p:nvCxnSpPr>
          <p:spPr>
            <a:xfrm flipH="1">
              <a:off x="2214683" y="2209925"/>
              <a:ext cx="71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106 - Ευθεία γραμμή σύνδεσης"/>
            <p:cNvCxnSpPr/>
            <p:nvPr/>
          </p:nvCxnSpPr>
          <p:spPr>
            <a:xfrm flipH="1">
              <a:off x="2225786" y="1609652"/>
              <a:ext cx="713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33800" name="Object 94"/>
          <p:cNvGraphicFramePr>
            <a:graphicFrameLocks noChangeAspect="1"/>
          </p:cNvGraphicFramePr>
          <p:nvPr/>
        </p:nvGraphicFramePr>
        <p:xfrm>
          <a:off x="1130300" y="1844675"/>
          <a:ext cx="901700" cy="715963"/>
        </p:xfrm>
        <a:graphic>
          <a:graphicData uri="http://schemas.openxmlformats.org/presentationml/2006/ole">
            <mc:AlternateContent xmlns:mc="http://schemas.openxmlformats.org/markup-compatibility/2006">
              <mc:Choice xmlns:v="urn:schemas-microsoft-com:vml" Requires="v">
                <p:oleObj spid="_x0000_s33928" name="Equation" r:id="rId6" imgW="431613" imgH="342751" progId="Equation.DSMT4">
                  <p:embed/>
                </p:oleObj>
              </mc:Choice>
              <mc:Fallback>
                <p:oleObj name="Equation" r:id="rId6" imgW="431613" imgH="342751" progId="Equation.DSMT4">
                  <p:embed/>
                  <p:pic>
                    <p:nvPicPr>
                      <p:cNvPr id="0" name="Object 9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0300" y="1844675"/>
                        <a:ext cx="901700" cy="71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801" name="TextBox 117"/>
          <p:cNvSpPr txBox="1">
            <a:spLocks noChangeArrowheads="1"/>
          </p:cNvSpPr>
          <p:nvPr/>
        </p:nvSpPr>
        <p:spPr bwMode="auto">
          <a:xfrm>
            <a:off x="2124075" y="2630488"/>
            <a:ext cx="456882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000">
                <a:latin typeface="Calibri" panose="020F0502020204030204" pitchFamily="34" charset="0"/>
              </a:rPr>
              <a:t> 10.0         11.0        12.0        13.0        14.0        15.0        16.0        17.0        18.0        19.0</a:t>
            </a:r>
            <a:endParaRPr lang="el-GR" sz="1000">
              <a:latin typeface="Calibri" panose="020F0502020204030204" pitchFamily="34" charset="0"/>
            </a:endParaRPr>
          </a:p>
        </p:txBody>
      </p:sp>
      <p:sp>
        <p:nvSpPr>
          <p:cNvPr id="33802" name="Text Box 16"/>
          <p:cNvSpPr txBox="1">
            <a:spLocks noChangeArrowheads="1"/>
          </p:cNvSpPr>
          <p:nvPr/>
        </p:nvSpPr>
        <p:spPr bwMode="auto">
          <a:xfrm>
            <a:off x="857250" y="33338"/>
            <a:ext cx="8280400"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800">
                <a:solidFill>
                  <a:srgbClr val="0000FF"/>
                </a:solidFill>
              </a:rPr>
              <a:t>Benzene </a:t>
            </a:r>
            <a:r>
              <a:rPr lang="en-US" sz="2800"/>
              <a:t>and </a:t>
            </a:r>
            <a:r>
              <a:rPr lang="en-US" sz="2800">
                <a:solidFill>
                  <a:srgbClr val="FF3300"/>
                </a:solidFill>
              </a:rPr>
              <a:t>p-Xylene </a:t>
            </a:r>
            <a:r>
              <a:rPr lang="en-US" sz="2800"/>
              <a:t>in Silicalite</a:t>
            </a:r>
            <a:r>
              <a:rPr lang="en-US" sz="2800" b="1"/>
              <a:t>,</a:t>
            </a:r>
            <a:r>
              <a:rPr lang="en-US" sz="2800" b="1">
                <a:latin typeface="Calibri" panose="020F0502020204030204" pitchFamily="34" charset="0"/>
              </a:rPr>
              <a:t> </a:t>
            </a:r>
            <a:r>
              <a:rPr lang="en-US" sz="2800" i="1">
                <a:latin typeface="Times New Roman" panose="02020603050405020304" pitchFamily="18" charset="0"/>
              </a:rPr>
              <a:t>T</a:t>
            </a:r>
            <a:r>
              <a:rPr lang="en-US" sz="2800"/>
              <a:t>=300 K</a:t>
            </a:r>
            <a:endParaRPr lang="el-GR" sz="2800"/>
          </a:p>
        </p:txBody>
      </p:sp>
      <p:sp>
        <p:nvSpPr>
          <p:cNvPr id="33803" name="Text Box 17"/>
          <p:cNvSpPr txBox="1">
            <a:spLocks noChangeArrowheads="1"/>
          </p:cNvSpPr>
          <p:nvPr/>
        </p:nvSpPr>
        <p:spPr bwMode="auto">
          <a:xfrm>
            <a:off x="39688" y="1003300"/>
            <a:ext cx="8604250"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200">
                <a:solidFill>
                  <a:srgbClr val="FF3300"/>
                </a:solidFill>
              </a:rPr>
              <a:t>Free energy profiles along the straight channel:</a:t>
            </a:r>
            <a:r>
              <a:rPr lang="en-US" sz="2700" b="1">
                <a:solidFill>
                  <a:srgbClr val="FF3300"/>
                </a:solidFill>
                <a:latin typeface="Calibri" panose="020F0502020204030204" pitchFamily="34" charset="0"/>
              </a:rPr>
              <a:t> </a:t>
            </a:r>
            <a:endParaRPr lang="el-GR" sz="2700" b="1">
              <a:solidFill>
                <a:srgbClr val="FF3300"/>
              </a:solidFill>
              <a:latin typeface="Calibri" panose="020F0502020204030204" pitchFamily="34" charset="0"/>
            </a:endParaRPr>
          </a:p>
        </p:txBody>
      </p:sp>
      <p:grpSp>
        <p:nvGrpSpPr>
          <p:cNvPr id="858130" name="Group 18"/>
          <p:cNvGrpSpPr>
            <a:grpSpLocks/>
          </p:cNvGrpSpPr>
          <p:nvPr/>
        </p:nvGrpSpPr>
        <p:grpSpPr bwMode="auto">
          <a:xfrm>
            <a:off x="-252413" y="3363913"/>
            <a:ext cx="9526588" cy="3462337"/>
            <a:chOff x="0" y="2035"/>
            <a:chExt cx="6001" cy="2181"/>
          </a:xfrm>
        </p:grpSpPr>
        <p:cxnSp>
          <p:nvCxnSpPr>
            <p:cNvPr id="55" name="Ευθύγραμμο βέλος σύνδεσης 54"/>
            <p:cNvCxnSpPr/>
            <p:nvPr/>
          </p:nvCxnSpPr>
          <p:spPr>
            <a:xfrm flipH="1" flipV="1">
              <a:off x="3834" y="3134"/>
              <a:ext cx="148" cy="34"/>
            </a:xfrm>
            <a:prstGeom prst="straightConnector1">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56" name="Έλλειψη 55"/>
            <p:cNvSpPr/>
            <p:nvPr/>
          </p:nvSpPr>
          <p:spPr>
            <a:xfrm>
              <a:off x="3783" y="3057"/>
              <a:ext cx="142" cy="163"/>
            </a:xfrm>
            <a:prstGeom prst="ellipse">
              <a:avLst/>
            </a:prstGeom>
            <a:solidFill>
              <a:srgbClr val="FFC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
          <p:nvSpPr>
            <p:cNvPr id="75" name="Έλλειψη 74"/>
            <p:cNvSpPr/>
            <p:nvPr/>
          </p:nvSpPr>
          <p:spPr>
            <a:xfrm>
              <a:off x="3813" y="3077"/>
              <a:ext cx="69" cy="91"/>
            </a:xfrm>
            <a:prstGeom prst="ellipse">
              <a:avLst/>
            </a:prstGeom>
            <a:solidFill>
              <a:srgbClr val="FF3300">
                <a:alpha val="5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grpSp>
          <p:nvGrpSpPr>
            <p:cNvPr id="33812" name="Ομάδα 5"/>
            <p:cNvGrpSpPr>
              <a:grpSpLocks/>
            </p:cNvGrpSpPr>
            <p:nvPr/>
          </p:nvGrpSpPr>
          <p:grpSpPr bwMode="auto">
            <a:xfrm>
              <a:off x="1355" y="2532"/>
              <a:ext cx="2944" cy="1424"/>
              <a:chOff x="2151576" y="3544888"/>
              <a:chExt cx="4672642" cy="2260288"/>
            </a:xfrm>
          </p:grpSpPr>
          <p:grpSp>
            <p:nvGrpSpPr>
              <p:cNvPr id="33851" name="Ομάδα 39"/>
              <p:cNvGrpSpPr>
                <a:grpSpLocks/>
              </p:cNvGrpSpPr>
              <p:nvPr/>
            </p:nvGrpSpPr>
            <p:grpSpPr bwMode="auto">
              <a:xfrm>
                <a:off x="2151576" y="3544888"/>
                <a:ext cx="4480999" cy="2138364"/>
                <a:chOff x="2151235" y="3545509"/>
                <a:chExt cx="4482009" cy="2137816"/>
              </a:xfrm>
            </p:grpSpPr>
            <p:grpSp>
              <p:nvGrpSpPr>
                <p:cNvPr id="33892" name="Ομάδα 38"/>
                <p:cNvGrpSpPr>
                  <a:grpSpLocks/>
                </p:cNvGrpSpPr>
                <p:nvPr/>
              </p:nvGrpSpPr>
              <p:grpSpPr bwMode="auto">
                <a:xfrm>
                  <a:off x="2151235" y="3545509"/>
                  <a:ext cx="4482009" cy="722674"/>
                  <a:chOff x="2151235" y="3545509"/>
                  <a:chExt cx="4482009" cy="722674"/>
                </a:xfrm>
              </p:grpSpPr>
              <p:grpSp>
                <p:nvGrpSpPr>
                  <p:cNvPr id="33898" name="Ομάδα 6"/>
                  <p:cNvGrpSpPr>
                    <a:grpSpLocks noChangeAspect="1"/>
                  </p:cNvGrpSpPr>
                  <p:nvPr/>
                </p:nvGrpSpPr>
                <p:grpSpPr bwMode="auto">
                  <a:xfrm>
                    <a:off x="2151235" y="3571465"/>
                    <a:ext cx="3869065" cy="652012"/>
                    <a:chOff x="1743024" y="4048342"/>
                    <a:chExt cx="3621404" cy="610277"/>
                  </a:xfrm>
                </p:grpSpPr>
                <p:pic>
                  <p:nvPicPr>
                    <p:cNvPr id="33900" name="Picture 3"/>
                    <p:cNvPicPr>
                      <a:picLocks noChangeAspect="1" noChangeArrowheads="1"/>
                    </p:cNvPicPr>
                    <p:nvPr/>
                  </p:nvPicPr>
                  <p:blipFill>
                    <a:blip r:embed="rId8">
                      <a:extLst>
                        <a:ext uri="{28A0092B-C50C-407E-A947-70E740481C1C}">
                          <a14:useLocalDpi xmlns:a14="http://schemas.microsoft.com/office/drawing/2010/main" val="0"/>
                        </a:ext>
                      </a:extLst>
                    </a:blip>
                    <a:srcRect l="19772" r="72884" b="14771"/>
                    <a:stretch>
                      <a:fillRect/>
                    </a:stretch>
                  </p:blipFill>
                  <p:spPr bwMode="auto">
                    <a:xfrm rot="5400000">
                      <a:off x="3328620" y="2562835"/>
                      <a:ext cx="449451" cy="362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901" name="Picture 4"/>
                    <p:cNvPicPr>
                      <a:picLocks noChangeAspect="1" noChangeArrowheads="1"/>
                    </p:cNvPicPr>
                    <p:nvPr/>
                  </p:nvPicPr>
                  <p:blipFill>
                    <a:blip r:embed="rId9">
                      <a:extLst>
                        <a:ext uri="{28A0092B-C50C-407E-A947-70E740481C1C}">
                          <a14:useLocalDpi xmlns:a14="http://schemas.microsoft.com/office/drawing/2010/main" val="0"/>
                        </a:ext>
                      </a:extLst>
                    </a:blip>
                    <a:srcRect b="96558"/>
                    <a:stretch>
                      <a:fillRect/>
                    </a:stretch>
                  </p:blipFill>
                  <p:spPr bwMode="auto">
                    <a:xfrm>
                      <a:off x="1743024" y="4048342"/>
                      <a:ext cx="3621087" cy="10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902" name="Picture 5"/>
                    <p:cNvPicPr>
                      <a:picLocks noChangeAspect="1" noChangeArrowheads="1"/>
                    </p:cNvPicPr>
                    <p:nvPr/>
                  </p:nvPicPr>
                  <p:blipFill>
                    <a:blip r:embed="rId10">
                      <a:extLst>
                        <a:ext uri="{28A0092B-C50C-407E-A947-70E740481C1C}">
                          <a14:useLocalDpi xmlns:a14="http://schemas.microsoft.com/office/drawing/2010/main" val="0"/>
                        </a:ext>
                      </a:extLst>
                    </a:blip>
                    <a:srcRect t="25842" b="71918"/>
                    <a:stretch>
                      <a:fillRect/>
                    </a:stretch>
                  </p:blipFill>
                  <p:spPr bwMode="auto">
                    <a:xfrm>
                      <a:off x="1743340" y="4596626"/>
                      <a:ext cx="3621088" cy="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899" name="Picture 9"/>
                  <p:cNvPicPr>
                    <a:picLocks noChangeAspect="1" noChangeArrowheads="1"/>
                  </p:cNvPicPr>
                  <p:nvPr/>
                </p:nvPicPr>
                <p:blipFill>
                  <a:blip r:embed="rId11">
                    <a:extLst>
                      <a:ext uri="{28A0092B-C50C-407E-A947-70E740481C1C}">
                        <a14:useLocalDpi xmlns:a14="http://schemas.microsoft.com/office/drawing/2010/main" val="0"/>
                      </a:ext>
                    </a:extLst>
                  </a:blip>
                  <a:srcRect t="50000" r="4475"/>
                  <a:stretch>
                    <a:fillRect/>
                  </a:stretch>
                </p:blipFill>
                <p:spPr bwMode="auto">
                  <a:xfrm>
                    <a:off x="5855569" y="3545509"/>
                    <a:ext cx="777675" cy="72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893" name="Ομάδα 28"/>
                <p:cNvGrpSpPr>
                  <a:grpSpLocks/>
                </p:cNvGrpSpPr>
                <p:nvPr/>
              </p:nvGrpSpPr>
              <p:grpSpPr bwMode="auto">
                <a:xfrm>
                  <a:off x="2195398" y="4267534"/>
                  <a:ext cx="3489558" cy="1415791"/>
                  <a:chOff x="1638660" y="4004455"/>
                  <a:chExt cx="3269098" cy="1326346"/>
                </a:xfrm>
              </p:grpSpPr>
              <p:pic>
                <p:nvPicPr>
                  <p:cNvPr id="33894" name="Εικόνα 22"/>
                  <p:cNvPicPr>
                    <a:picLocks noChangeAspect="1"/>
                  </p:cNvPicPr>
                  <p:nvPr/>
                </p:nvPicPr>
                <p:blipFill>
                  <a:blip r:embed="rId12">
                    <a:extLst>
                      <a:ext uri="{28A0092B-C50C-407E-A947-70E740481C1C}">
                        <a14:useLocalDpi xmlns:a14="http://schemas.microsoft.com/office/drawing/2010/main" val="0"/>
                      </a:ext>
                    </a:extLst>
                  </a:blip>
                  <a:srcRect l="50023" t="38847" r="8372" b="42072"/>
                  <a:stretch>
                    <a:fillRect/>
                  </a:stretch>
                </p:blipFill>
                <p:spPr bwMode="auto">
                  <a:xfrm>
                    <a:off x="1638660" y="4005066"/>
                    <a:ext cx="3267294" cy="58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95" name="Εικόνα 23"/>
                  <p:cNvPicPr>
                    <a:picLocks noChangeAspect="1"/>
                  </p:cNvPicPr>
                  <p:nvPr/>
                </p:nvPicPr>
                <p:blipFill>
                  <a:blip r:embed="rId13">
                    <a:extLst>
                      <a:ext uri="{28A0092B-C50C-407E-A947-70E740481C1C}">
                        <a14:useLocalDpi xmlns:a14="http://schemas.microsoft.com/office/drawing/2010/main" val="0"/>
                      </a:ext>
                    </a:extLst>
                  </a:blip>
                  <a:srcRect l="50003" t="38943" r="11728" b="42987"/>
                  <a:stretch>
                    <a:fillRect/>
                  </a:stretch>
                </p:blipFill>
                <p:spPr bwMode="auto">
                  <a:xfrm>
                    <a:off x="1638660" y="4733201"/>
                    <a:ext cx="3267294" cy="5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Ευθεία γραμμή σύνδεσης 44"/>
                  <p:cNvCxnSpPr/>
                  <p:nvPr/>
                </p:nvCxnSpPr>
                <p:spPr>
                  <a:xfrm>
                    <a:off x="4907876" y="4723982"/>
                    <a:ext cx="0" cy="5768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Ευθεία γραμμή σύνδεσης 25"/>
                  <p:cNvCxnSpPr/>
                  <p:nvPr/>
                </p:nvCxnSpPr>
                <p:spPr>
                  <a:xfrm>
                    <a:off x="4904902" y="4004458"/>
                    <a:ext cx="0" cy="5768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3852" name="Ομάδα 53"/>
              <p:cNvGrpSpPr>
                <a:grpSpLocks/>
              </p:cNvGrpSpPr>
              <p:nvPr/>
            </p:nvGrpSpPr>
            <p:grpSpPr bwMode="auto">
              <a:xfrm>
                <a:off x="5851639" y="4280785"/>
                <a:ext cx="915634" cy="756000"/>
                <a:chOff x="1272746" y="844156"/>
                <a:chExt cx="5338119" cy="4407466"/>
              </a:xfrm>
            </p:grpSpPr>
            <p:pic>
              <p:nvPicPr>
                <p:cNvPr id="3387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l="7549" r="24049" b="11945"/>
                <a:stretch>
                  <a:fillRect/>
                </a:stretch>
              </p:blipFill>
              <p:spPr bwMode="auto">
                <a:xfrm>
                  <a:off x="1272746" y="844156"/>
                  <a:ext cx="5338119" cy="4407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Έλλειψη 58"/>
                <p:cNvSpPr/>
                <p:nvPr/>
              </p:nvSpPr>
              <p:spPr>
                <a:xfrm>
                  <a:off x="1548249" y="986470"/>
                  <a:ext cx="4894928" cy="4025410"/>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
              <p:nvSpPr>
                <p:cNvPr id="60" name="Ελεύθερη σχεδίαση 59"/>
                <p:cNvSpPr/>
                <p:nvPr/>
              </p:nvSpPr>
              <p:spPr>
                <a:xfrm>
                  <a:off x="2825187" y="1125274"/>
                  <a:ext cx="2044949" cy="203584"/>
                </a:xfrm>
                <a:custGeom>
                  <a:avLst/>
                  <a:gdLst>
                    <a:gd name="connsiteX0" fmla="*/ 0 w 2038865"/>
                    <a:gd name="connsiteY0" fmla="*/ 111211 h 201509"/>
                    <a:gd name="connsiteX1" fmla="*/ 963827 w 2038865"/>
                    <a:gd name="connsiteY1" fmla="*/ 197708 h 201509"/>
                    <a:gd name="connsiteX2" fmla="*/ 2038865 w 2038865"/>
                    <a:gd name="connsiteY2" fmla="*/ 0 h 201509"/>
                  </a:gdLst>
                  <a:ahLst/>
                  <a:cxnLst>
                    <a:cxn ang="0">
                      <a:pos x="connsiteX0" y="connsiteY0"/>
                    </a:cxn>
                    <a:cxn ang="0">
                      <a:pos x="connsiteX1" y="connsiteY1"/>
                    </a:cxn>
                    <a:cxn ang="0">
                      <a:pos x="connsiteX2" y="connsiteY2"/>
                    </a:cxn>
                  </a:cxnLst>
                  <a:rect l="l" t="t" r="r" b="b"/>
                  <a:pathLst>
                    <a:path w="2038865" h="201509">
                      <a:moveTo>
                        <a:pt x="0" y="111211"/>
                      </a:moveTo>
                      <a:cubicBezTo>
                        <a:pt x="312008" y="163727"/>
                        <a:pt x="624016" y="216243"/>
                        <a:pt x="963827" y="197708"/>
                      </a:cubicBezTo>
                      <a:cubicBezTo>
                        <a:pt x="1303638" y="179173"/>
                        <a:pt x="1671251" y="89586"/>
                        <a:pt x="2038865" y="0"/>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61" name="Ελεύθερη σχεδίαση 60"/>
                <p:cNvSpPr/>
                <p:nvPr/>
              </p:nvSpPr>
              <p:spPr>
                <a:xfrm>
                  <a:off x="2445804" y="1291843"/>
                  <a:ext cx="2886992" cy="388661"/>
                </a:xfrm>
                <a:custGeom>
                  <a:avLst/>
                  <a:gdLst>
                    <a:gd name="connsiteX0" fmla="*/ 0 w 2891481"/>
                    <a:gd name="connsiteY0" fmla="*/ 172994 h 388329"/>
                    <a:gd name="connsiteX1" fmla="*/ 766119 w 2891481"/>
                    <a:gd name="connsiteY1" fmla="*/ 358346 h 388329"/>
                    <a:gd name="connsiteX2" fmla="*/ 1742303 w 2891481"/>
                    <a:gd name="connsiteY2" fmla="*/ 370702 h 388329"/>
                    <a:gd name="connsiteX3" fmla="*/ 2434281 w 2891481"/>
                    <a:gd name="connsiteY3" fmla="*/ 185351 h 388329"/>
                    <a:gd name="connsiteX4" fmla="*/ 2891481 w 2891481"/>
                    <a:gd name="connsiteY4" fmla="*/ 0 h 38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1481" h="388329">
                      <a:moveTo>
                        <a:pt x="0" y="172994"/>
                      </a:moveTo>
                      <a:cubicBezTo>
                        <a:pt x="237867" y="249194"/>
                        <a:pt x="475735" y="325395"/>
                        <a:pt x="766119" y="358346"/>
                      </a:cubicBezTo>
                      <a:cubicBezTo>
                        <a:pt x="1056503" y="391297"/>
                        <a:pt x="1464276" y="399535"/>
                        <a:pt x="1742303" y="370702"/>
                      </a:cubicBezTo>
                      <a:cubicBezTo>
                        <a:pt x="2020330" y="341870"/>
                        <a:pt x="2242751" y="247135"/>
                        <a:pt x="2434281" y="185351"/>
                      </a:cubicBezTo>
                      <a:cubicBezTo>
                        <a:pt x="2625811" y="123567"/>
                        <a:pt x="2758646" y="61783"/>
                        <a:pt x="2891481" y="0"/>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62" name="Ελεύθερη σχεδίαση 61"/>
                <p:cNvSpPr/>
                <p:nvPr/>
              </p:nvSpPr>
              <p:spPr>
                <a:xfrm>
                  <a:off x="2158959" y="1495427"/>
                  <a:ext cx="3460689" cy="527471"/>
                </a:xfrm>
                <a:custGeom>
                  <a:avLst/>
                  <a:gdLst>
                    <a:gd name="connsiteX0" fmla="*/ 0 w 3459892"/>
                    <a:gd name="connsiteY0" fmla="*/ 197708 h 520316"/>
                    <a:gd name="connsiteX1" fmla="*/ 741406 w 3459892"/>
                    <a:gd name="connsiteY1" fmla="*/ 420129 h 520316"/>
                    <a:gd name="connsiteX2" fmla="*/ 1606379 w 3459892"/>
                    <a:gd name="connsiteY2" fmla="*/ 518983 h 520316"/>
                    <a:gd name="connsiteX3" fmla="*/ 2372498 w 3459892"/>
                    <a:gd name="connsiteY3" fmla="*/ 457200 h 520316"/>
                    <a:gd name="connsiteX4" fmla="*/ 3126260 w 3459892"/>
                    <a:gd name="connsiteY4" fmla="*/ 197708 h 520316"/>
                    <a:gd name="connsiteX5" fmla="*/ 3459892 w 3459892"/>
                    <a:gd name="connsiteY5" fmla="*/ 0 h 52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9892" h="520316">
                      <a:moveTo>
                        <a:pt x="0" y="197708"/>
                      </a:moveTo>
                      <a:cubicBezTo>
                        <a:pt x="236838" y="282145"/>
                        <a:pt x="473676" y="366583"/>
                        <a:pt x="741406" y="420129"/>
                      </a:cubicBezTo>
                      <a:cubicBezTo>
                        <a:pt x="1009136" y="473675"/>
                        <a:pt x="1334530" y="512805"/>
                        <a:pt x="1606379" y="518983"/>
                      </a:cubicBezTo>
                      <a:cubicBezTo>
                        <a:pt x="1878228" y="525161"/>
                        <a:pt x="2119184" y="510746"/>
                        <a:pt x="2372498" y="457200"/>
                      </a:cubicBezTo>
                      <a:cubicBezTo>
                        <a:pt x="2625812" y="403654"/>
                        <a:pt x="2945028" y="273908"/>
                        <a:pt x="3126260" y="197708"/>
                      </a:cubicBezTo>
                      <a:cubicBezTo>
                        <a:pt x="3307492" y="121508"/>
                        <a:pt x="3412525" y="35011"/>
                        <a:pt x="3459892" y="0"/>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63" name="Ελεύθερη σχεδίαση 62"/>
                <p:cNvSpPr/>
                <p:nvPr/>
              </p:nvSpPr>
              <p:spPr>
                <a:xfrm>
                  <a:off x="1927626" y="1828565"/>
                  <a:ext cx="3988123" cy="592245"/>
                </a:xfrm>
                <a:custGeom>
                  <a:avLst/>
                  <a:gdLst>
                    <a:gd name="connsiteX0" fmla="*/ 0 w 3991232"/>
                    <a:gd name="connsiteY0" fmla="*/ 135924 h 592331"/>
                    <a:gd name="connsiteX1" fmla="*/ 1062681 w 3991232"/>
                    <a:gd name="connsiteY1" fmla="*/ 494270 h 592331"/>
                    <a:gd name="connsiteX2" fmla="*/ 2755557 w 3991232"/>
                    <a:gd name="connsiteY2" fmla="*/ 556054 h 592331"/>
                    <a:gd name="connsiteX3" fmla="*/ 3991232 w 3991232"/>
                    <a:gd name="connsiteY3" fmla="*/ 0 h 592331"/>
                  </a:gdLst>
                  <a:ahLst/>
                  <a:cxnLst>
                    <a:cxn ang="0">
                      <a:pos x="connsiteX0" y="connsiteY0"/>
                    </a:cxn>
                    <a:cxn ang="0">
                      <a:pos x="connsiteX1" y="connsiteY1"/>
                    </a:cxn>
                    <a:cxn ang="0">
                      <a:pos x="connsiteX2" y="connsiteY2"/>
                    </a:cxn>
                    <a:cxn ang="0">
                      <a:pos x="connsiteX3" y="connsiteY3"/>
                    </a:cxn>
                  </a:cxnLst>
                  <a:rect l="l" t="t" r="r" b="b"/>
                  <a:pathLst>
                    <a:path w="3991232" h="592331">
                      <a:moveTo>
                        <a:pt x="0" y="135924"/>
                      </a:moveTo>
                      <a:cubicBezTo>
                        <a:pt x="301710" y="280086"/>
                        <a:pt x="603421" y="424248"/>
                        <a:pt x="1062681" y="494270"/>
                      </a:cubicBezTo>
                      <a:cubicBezTo>
                        <a:pt x="1521941" y="564292"/>
                        <a:pt x="2267465" y="638432"/>
                        <a:pt x="2755557" y="556054"/>
                      </a:cubicBezTo>
                      <a:cubicBezTo>
                        <a:pt x="3243649" y="473676"/>
                        <a:pt x="3617440" y="236838"/>
                        <a:pt x="3991232" y="0"/>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64" name="Ελεύθερη σχεδίαση 63"/>
                <p:cNvSpPr/>
                <p:nvPr/>
              </p:nvSpPr>
              <p:spPr>
                <a:xfrm>
                  <a:off x="1687044" y="2272748"/>
                  <a:ext cx="4552564" cy="647768"/>
                </a:xfrm>
                <a:custGeom>
                  <a:avLst/>
                  <a:gdLst>
                    <a:gd name="connsiteX0" fmla="*/ 0 w 4547286"/>
                    <a:gd name="connsiteY0" fmla="*/ 86498 h 643635"/>
                    <a:gd name="connsiteX1" fmla="*/ 889686 w 4547286"/>
                    <a:gd name="connsiteY1" fmla="*/ 432487 h 643635"/>
                    <a:gd name="connsiteX2" fmla="*/ 1952367 w 4547286"/>
                    <a:gd name="connsiteY2" fmla="*/ 593125 h 643635"/>
                    <a:gd name="connsiteX3" fmla="*/ 3225113 w 4547286"/>
                    <a:gd name="connsiteY3" fmla="*/ 593125 h 643635"/>
                    <a:gd name="connsiteX4" fmla="*/ 4547286 w 4547286"/>
                    <a:gd name="connsiteY4" fmla="*/ 0 h 64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7286" h="643635">
                      <a:moveTo>
                        <a:pt x="0" y="86498"/>
                      </a:moveTo>
                      <a:cubicBezTo>
                        <a:pt x="282146" y="217273"/>
                        <a:pt x="564292" y="348049"/>
                        <a:pt x="889686" y="432487"/>
                      </a:cubicBezTo>
                      <a:cubicBezTo>
                        <a:pt x="1215080" y="516925"/>
                        <a:pt x="1563129" y="566352"/>
                        <a:pt x="1952367" y="593125"/>
                      </a:cubicBezTo>
                      <a:cubicBezTo>
                        <a:pt x="2341605" y="619898"/>
                        <a:pt x="2792626" y="691979"/>
                        <a:pt x="3225113" y="593125"/>
                      </a:cubicBezTo>
                      <a:cubicBezTo>
                        <a:pt x="3657600" y="494271"/>
                        <a:pt x="4102443" y="247135"/>
                        <a:pt x="4547286" y="0"/>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65" name="Ελεύθερη σχεδίαση 64"/>
                <p:cNvSpPr/>
                <p:nvPr/>
              </p:nvSpPr>
              <p:spPr>
                <a:xfrm>
                  <a:off x="1557499" y="2818726"/>
                  <a:ext cx="4857921" cy="666275"/>
                </a:xfrm>
                <a:custGeom>
                  <a:avLst/>
                  <a:gdLst>
                    <a:gd name="connsiteX0" fmla="*/ 0 w 4856206"/>
                    <a:gd name="connsiteY0" fmla="*/ 37070 h 664953"/>
                    <a:gd name="connsiteX1" fmla="*/ 1037968 w 4856206"/>
                    <a:gd name="connsiteY1" fmla="*/ 481913 h 664953"/>
                    <a:gd name="connsiteX2" fmla="*/ 2038865 w 4856206"/>
                    <a:gd name="connsiteY2" fmla="*/ 642551 h 664953"/>
                    <a:gd name="connsiteX3" fmla="*/ 3076833 w 4856206"/>
                    <a:gd name="connsiteY3" fmla="*/ 630194 h 664953"/>
                    <a:gd name="connsiteX4" fmla="*/ 4250725 w 4856206"/>
                    <a:gd name="connsiteY4" fmla="*/ 333632 h 664953"/>
                    <a:gd name="connsiteX5" fmla="*/ 4856206 w 4856206"/>
                    <a:gd name="connsiteY5" fmla="*/ 0 h 66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6206" h="664953">
                      <a:moveTo>
                        <a:pt x="0" y="37070"/>
                      </a:moveTo>
                      <a:cubicBezTo>
                        <a:pt x="349078" y="209034"/>
                        <a:pt x="698157" y="380999"/>
                        <a:pt x="1037968" y="481913"/>
                      </a:cubicBezTo>
                      <a:cubicBezTo>
                        <a:pt x="1377779" y="582827"/>
                        <a:pt x="1699054" y="617837"/>
                        <a:pt x="2038865" y="642551"/>
                      </a:cubicBezTo>
                      <a:cubicBezTo>
                        <a:pt x="2378676" y="667265"/>
                        <a:pt x="2708190" y="681681"/>
                        <a:pt x="3076833" y="630194"/>
                      </a:cubicBezTo>
                      <a:cubicBezTo>
                        <a:pt x="3445476" y="578708"/>
                        <a:pt x="3954163" y="438664"/>
                        <a:pt x="4250725" y="333632"/>
                      </a:cubicBezTo>
                      <a:cubicBezTo>
                        <a:pt x="4547287" y="228600"/>
                        <a:pt x="4701746" y="114300"/>
                        <a:pt x="4856206" y="0"/>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66" name="Ελεύθερη σχεδίαση 65"/>
                <p:cNvSpPr/>
                <p:nvPr/>
              </p:nvSpPr>
              <p:spPr>
                <a:xfrm>
                  <a:off x="1640781" y="3420222"/>
                  <a:ext cx="4756133" cy="629260"/>
                </a:xfrm>
                <a:custGeom>
                  <a:avLst/>
                  <a:gdLst>
                    <a:gd name="connsiteX0" fmla="*/ 0 w 4757351"/>
                    <a:gd name="connsiteY0" fmla="*/ 160637 h 624017"/>
                    <a:gd name="connsiteX1" fmla="*/ 766119 w 4757351"/>
                    <a:gd name="connsiteY1" fmla="*/ 444843 h 624017"/>
                    <a:gd name="connsiteX2" fmla="*/ 1705232 w 4757351"/>
                    <a:gd name="connsiteY2" fmla="*/ 593124 h 624017"/>
                    <a:gd name="connsiteX3" fmla="*/ 3052119 w 4757351"/>
                    <a:gd name="connsiteY3" fmla="*/ 605481 h 624017"/>
                    <a:gd name="connsiteX4" fmla="*/ 3892378 w 4757351"/>
                    <a:gd name="connsiteY4" fmla="*/ 383059 h 624017"/>
                    <a:gd name="connsiteX5" fmla="*/ 4757351 w 4757351"/>
                    <a:gd name="connsiteY5" fmla="*/ 0 h 62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7351" h="624017">
                      <a:moveTo>
                        <a:pt x="0" y="160637"/>
                      </a:moveTo>
                      <a:cubicBezTo>
                        <a:pt x="240957" y="266699"/>
                        <a:pt x="481914" y="372762"/>
                        <a:pt x="766119" y="444843"/>
                      </a:cubicBezTo>
                      <a:cubicBezTo>
                        <a:pt x="1050324" y="516924"/>
                        <a:pt x="1324232" y="566351"/>
                        <a:pt x="1705232" y="593124"/>
                      </a:cubicBezTo>
                      <a:cubicBezTo>
                        <a:pt x="2086232" y="619897"/>
                        <a:pt x="2687595" y="640492"/>
                        <a:pt x="3052119" y="605481"/>
                      </a:cubicBezTo>
                      <a:cubicBezTo>
                        <a:pt x="3416643" y="570470"/>
                        <a:pt x="3608173" y="483972"/>
                        <a:pt x="3892378" y="383059"/>
                      </a:cubicBezTo>
                      <a:cubicBezTo>
                        <a:pt x="4176583" y="282146"/>
                        <a:pt x="4466967" y="141073"/>
                        <a:pt x="4757351" y="0"/>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67" name="Ελεύθερη σχεδίαση 66"/>
                <p:cNvSpPr/>
                <p:nvPr/>
              </p:nvSpPr>
              <p:spPr>
                <a:xfrm>
                  <a:off x="2038664" y="4216051"/>
                  <a:ext cx="3914097" cy="333138"/>
                </a:xfrm>
                <a:custGeom>
                  <a:avLst/>
                  <a:gdLst>
                    <a:gd name="connsiteX0" fmla="*/ 0 w 3917092"/>
                    <a:gd name="connsiteY0" fmla="*/ 0 h 335096"/>
                    <a:gd name="connsiteX1" fmla="*/ 1013254 w 3917092"/>
                    <a:gd name="connsiteY1" fmla="*/ 259492 h 335096"/>
                    <a:gd name="connsiteX2" fmla="*/ 2125362 w 3917092"/>
                    <a:gd name="connsiteY2" fmla="*/ 333632 h 335096"/>
                    <a:gd name="connsiteX3" fmla="*/ 3286897 w 3917092"/>
                    <a:gd name="connsiteY3" fmla="*/ 210065 h 335096"/>
                    <a:gd name="connsiteX4" fmla="*/ 3917092 w 3917092"/>
                    <a:gd name="connsiteY4" fmla="*/ 37070 h 335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7092" h="335096">
                      <a:moveTo>
                        <a:pt x="0" y="0"/>
                      </a:moveTo>
                      <a:cubicBezTo>
                        <a:pt x="329513" y="101943"/>
                        <a:pt x="659027" y="203887"/>
                        <a:pt x="1013254" y="259492"/>
                      </a:cubicBezTo>
                      <a:cubicBezTo>
                        <a:pt x="1367481" y="315097"/>
                        <a:pt x="1746422" y="341870"/>
                        <a:pt x="2125362" y="333632"/>
                      </a:cubicBezTo>
                      <a:cubicBezTo>
                        <a:pt x="2504302" y="325394"/>
                        <a:pt x="2988275" y="259492"/>
                        <a:pt x="3286897" y="210065"/>
                      </a:cubicBezTo>
                      <a:cubicBezTo>
                        <a:pt x="3585519" y="160638"/>
                        <a:pt x="3751305" y="98854"/>
                        <a:pt x="3917092" y="37070"/>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68" name="Ελεύθερη σχεδίαση 67"/>
                <p:cNvSpPr/>
                <p:nvPr/>
              </p:nvSpPr>
              <p:spPr>
                <a:xfrm>
                  <a:off x="2121946" y="1023485"/>
                  <a:ext cx="1489759" cy="3488688"/>
                </a:xfrm>
                <a:custGeom>
                  <a:avLst/>
                  <a:gdLst>
                    <a:gd name="connsiteX0" fmla="*/ 1495273 w 1495273"/>
                    <a:gd name="connsiteY0" fmla="*/ 0 h 3484605"/>
                    <a:gd name="connsiteX1" fmla="*/ 753867 w 1495273"/>
                    <a:gd name="connsiteY1" fmla="*/ 234778 h 3484605"/>
                    <a:gd name="connsiteX2" fmla="*/ 185457 w 1495273"/>
                    <a:gd name="connsiteY2" fmla="*/ 1087394 h 3484605"/>
                    <a:gd name="connsiteX3" fmla="*/ 105 w 1495273"/>
                    <a:gd name="connsiteY3" fmla="*/ 2063578 h 3484605"/>
                    <a:gd name="connsiteX4" fmla="*/ 160743 w 1495273"/>
                    <a:gd name="connsiteY4" fmla="*/ 3101546 h 3484605"/>
                    <a:gd name="connsiteX5" fmla="*/ 284311 w 1495273"/>
                    <a:gd name="connsiteY5" fmla="*/ 3484605 h 34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5273" h="3484605">
                      <a:moveTo>
                        <a:pt x="1495273" y="0"/>
                      </a:moveTo>
                      <a:cubicBezTo>
                        <a:pt x="1233721" y="26773"/>
                        <a:pt x="972170" y="53546"/>
                        <a:pt x="753867" y="234778"/>
                      </a:cubicBezTo>
                      <a:cubicBezTo>
                        <a:pt x="535564" y="416010"/>
                        <a:pt x="311084" y="782594"/>
                        <a:pt x="185457" y="1087394"/>
                      </a:cubicBezTo>
                      <a:cubicBezTo>
                        <a:pt x="59830" y="1392194"/>
                        <a:pt x="4224" y="1727886"/>
                        <a:pt x="105" y="2063578"/>
                      </a:cubicBezTo>
                      <a:cubicBezTo>
                        <a:pt x="-4014" y="2399270"/>
                        <a:pt x="113375" y="2864708"/>
                        <a:pt x="160743" y="3101546"/>
                      </a:cubicBezTo>
                      <a:cubicBezTo>
                        <a:pt x="208111" y="3338384"/>
                        <a:pt x="246211" y="3411494"/>
                        <a:pt x="284311" y="3484605"/>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69" name="Ελεύθερη σχεδίαση 68"/>
                <p:cNvSpPr/>
                <p:nvPr/>
              </p:nvSpPr>
              <p:spPr>
                <a:xfrm>
                  <a:off x="2575349" y="986470"/>
                  <a:ext cx="1489765" cy="3738544"/>
                </a:xfrm>
                <a:custGeom>
                  <a:avLst/>
                  <a:gdLst>
                    <a:gd name="connsiteX0" fmla="*/ 1495273 w 1495273"/>
                    <a:gd name="connsiteY0" fmla="*/ 0 h 3484605"/>
                    <a:gd name="connsiteX1" fmla="*/ 753867 w 1495273"/>
                    <a:gd name="connsiteY1" fmla="*/ 234778 h 3484605"/>
                    <a:gd name="connsiteX2" fmla="*/ 185457 w 1495273"/>
                    <a:gd name="connsiteY2" fmla="*/ 1087394 h 3484605"/>
                    <a:gd name="connsiteX3" fmla="*/ 105 w 1495273"/>
                    <a:gd name="connsiteY3" fmla="*/ 2063578 h 3484605"/>
                    <a:gd name="connsiteX4" fmla="*/ 160743 w 1495273"/>
                    <a:gd name="connsiteY4" fmla="*/ 3101546 h 3484605"/>
                    <a:gd name="connsiteX5" fmla="*/ 284311 w 1495273"/>
                    <a:gd name="connsiteY5" fmla="*/ 3484605 h 34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5273" h="3484605">
                      <a:moveTo>
                        <a:pt x="1495273" y="0"/>
                      </a:moveTo>
                      <a:cubicBezTo>
                        <a:pt x="1233721" y="26773"/>
                        <a:pt x="972170" y="53546"/>
                        <a:pt x="753867" y="234778"/>
                      </a:cubicBezTo>
                      <a:cubicBezTo>
                        <a:pt x="535564" y="416010"/>
                        <a:pt x="311084" y="782594"/>
                        <a:pt x="185457" y="1087394"/>
                      </a:cubicBezTo>
                      <a:cubicBezTo>
                        <a:pt x="59830" y="1392194"/>
                        <a:pt x="4224" y="1727886"/>
                        <a:pt x="105" y="2063578"/>
                      </a:cubicBezTo>
                      <a:cubicBezTo>
                        <a:pt x="-4014" y="2399270"/>
                        <a:pt x="113375" y="2864708"/>
                        <a:pt x="160743" y="3101546"/>
                      </a:cubicBezTo>
                      <a:cubicBezTo>
                        <a:pt x="208111" y="3338384"/>
                        <a:pt x="246211" y="3411494"/>
                        <a:pt x="284311" y="3484605"/>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70" name="Ελεύθερη σχεδίαση 69"/>
                <p:cNvSpPr/>
                <p:nvPr/>
              </p:nvSpPr>
              <p:spPr>
                <a:xfrm>
                  <a:off x="3084276" y="1041993"/>
                  <a:ext cx="1499015" cy="3914364"/>
                </a:xfrm>
                <a:custGeom>
                  <a:avLst/>
                  <a:gdLst>
                    <a:gd name="connsiteX0" fmla="*/ 1495273 w 1495273"/>
                    <a:gd name="connsiteY0" fmla="*/ 0 h 3484605"/>
                    <a:gd name="connsiteX1" fmla="*/ 753867 w 1495273"/>
                    <a:gd name="connsiteY1" fmla="*/ 234778 h 3484605"/>
                    <a:gd name="connsiteX2" fmla="*/ 185457 w 1495273"/>
                    <a:gd name="connsiteY2" fmla="*/ 1087394 h 3484605"/>
                    <a:gd name="connsiteX3" fmla="*/ 105 w 1495273"/>
                    <a:gd name="connsiteY3" fmla="*/ 2063578 h 3484605"/>
                    <a:gd name="connsiteX4" fmla="*/ 160743 w 1495273"/>
                    <a:gd name="connsiteY4" fmla="*/ 3101546 h 3484605"/>
                    <a:gd name="connsiteX5" fmla="*/ 284311 w 1495273"/>
                    <a:gd name="connsiteY5" fmla="*/ 3484605 h 34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5273" h="3484605">
                      <a:moveTo>
                        <a:pt x="1495273" y="0"/>
                      </a:moveTo>
                      <a:cubicBezTo>
                        <a:pt x="1233721" y="26773"/>
                        <a:pt x="972170" y="53546"/>
                        <a:pt x="753867" y="234778"/>
                      </a:cubicBezTo>
                      <a:cubicBezTo>
                        <a:pt x="535564" y="416010"/>
                        <a:pt x="311084" y="782594"/>
                        <a:pt x="185457" y="1087394"/>
                      </a:cubicBezTo>
                      <a:cubicBezTo>
                        <a:pt x="59830" y="1392194"/>
                        <a:pt x="4224" y="1727886"/>
                        <a:pt x="105" y="2063578"/>
                      </a:cubicBezTo>
                      <a:cubicBezTo>
                        <a:pt x="-4014" y="2399270"/>
                        <a:pt x="113375" y="2864708"/>
                        <a:pt x="160743" y="3101546"/>
                      </a:cubicBezTo>
                      <a:cubicBezTo>
                        <a:pt x="208111" y="3338384"/>
                        <a:pt x="246211" y="3411494"/>
                        <a:pt x="284311" y="3484605"/>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71" name="Ελεύθερη σχεδίαση 70"/>
                <p:cNvSpPr/>
                <p:nvPr/>
              </p:nvSpPr>
              <p:spPr>
                <a:xfrm>
                  <a:off x="3574692" y="1125274"/>
                  <a:ext cx="1499015" cy="3886605"/>
                </a:xfrm>
                <a:custGeom>
                  <a:avLst/>
                  <a:gdLst>
                    <a:gd name="connsiteX0" fmla="*/ 1495273 w 1495273"/>
                    <a:gd name="connsiteY0" fmla="*/ 0 h 3484605"/>
                    <a:gd name="connsiteX1" fmla="*/ 753867 w 1495273"/>
                    <a:gd name="connsiteY1" fmla="*/ 234778 h 3484605"/>
                    <a:gd name="connsiteX2" fmla="*/ 185457 w 1495273"/>
                    <a:gd name="connsiteY2" fmla="*/ 1087394 h 3484605"/>
                    <a:gd name="connsiteX3" fmla="*/ 105 w 1495273"/>
                    <a:gd name="connsiteY3" fmla="*/ 2063578 h 3484605"/>
                    <a:gd name="connsiteX4" fmla="*/ 160743 w 1495273"/>
                    <a:gd name="connsiteY4" fmla="*/ 3101546 h 3484605"/>
                    <a:gd name="connsiteX5" fmla="*/ 284311 w 1495273"/>
                    <a:gd name="connsiteY5" fmla="*/ 3484605 h 34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5273" h="3484605">
                      <a:moveTo>
                        <a:pt x="1495273" y="0"/>
                      </a:moveTo>
                      <a:cubicBezTo>
                        <a:pt x="1233721" y="26773"/>
                        <a:pt x="972170" y="53546"/>
                        <a:pt x="753867" y="234778"/>
                      </a:cubicBezTo>
                      <a:cubicBezTo>
                        <a:pt x="535564" y="416010"/>
                        <a:pt x="311084" y="782594"/>
                        <a:pt x="185457" y="1087394"/>
                      </a:cubicBezTo>
                      <a:cubicBezTo>
                        <a:pt x="59830" y="1392194"/>
                        <a:pt x="4224" y="1727886"/>
                        <a:pt x="105" y="2063578"/>
                      </a:cubicBezTo>
                      <a:cubicBezTo>
                        <a:pt x="-4014" y="2399270"/>
                        <a:pt x="113375" y="2864708"/>
                        <a:pt x="160743" y="3101546"/>
                      </a:cubicBezTo>
                      <a:cubicBezTo>
                        <a:pt x="208111" y="3338384"/>
                        <a:pt x="246211" y="3411494"/>
                        <a:pt x="284311" y="3484605"/>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72" name="Ελεύθερη σχεδίαση 71"/>
                <p:cNvSpPr/>
                <p:nvPr/>
              </p:nvSpPr>
              <p:spPr>
                <a:xfrm>
                  <a:off x="4213164" y="1319607"/>
                  <a:ext cx="1221419" cy="3636749"/>
                </a:xfrm>
                <a:custGeom>
                  <a:avLst/>
                  <a:gdLst>
                    <a:gd name="connsiteX0" fmla="*/ 1495273 w 1495273"/>
                    <a:gd name="connsiteY0" fmla="*/ 0 h 3484605"/>
                    <a:gd name="connsiteX1" fmla="*/ 753867 w 1495273"/>
                    <a:gd name="connsiteY1" fmla="*/ 234778 h 3484605"/>
                    <a:gd name="connsiteX2" fmla="*/ 185457 w 1495273"/>
                    <a:gd name="connsiteY2" fmla="*/ 1087394 h 3484605"/>
                    <a:gd name="connsiteX3" fmla="*/ 105 w 1495273"/>
                    <a:gd name="connsiteY3" fmla="*/ 2063578 h 3484605"/>
                    <a:gd name="connsiteX4" fmla="*/ 160743 w 1495273"/>
                    <a:gd name="connsiteY4" fmla="*/ 3101546 h 3484605"/>
                    <a:gd name="connsiteX5" fmla="*/ 284311 w 1495273"/>
                    <a:gd name="connsiteY5" fmla="*/ 3484605 h 34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5273" h="3484605">
                      <a:moveTo>
                        <a:pt x="1495273" y="0"/>
                      </a:moveTo>
                      <a:cubicBezTo>
                        <a:pt x="1233721" y="26773"/>
                        <a:pt x="972170" y="53546"/>
                        <a:pt x="753867" y="234778"/>
                      </a:cubicBezTo>
                      <a:cubicBezTo>
                        <a:pt x="535564" y="416010"/>
                        <a:pt x="311084" y="782594"/>
                        <a:pt x="185457" y="1087394"/>
                      </a:cubicBezTo>
                      <a:cubicBezTo>
                        <a:pt x="59830" y="1392194"/>
                        <a:pt x="4224" y="1727886"/>
                        <a:pt x="105" y="2063578"/>
                      </a:cubicBezTo>
                      <a:cubicBezTo>
                        <a:pt x="-4014" y="2399270"/>
                        <a:pt x="113375" y="2864708"/>
                        <a:pt x="160743" y="3101546"/>
                      </a:cubicBezTo>
                      <a:cubicBezTo>
                        <a:pt x="208111" y="3338384"/>
                        <a:pt x="246211" y="3411494"/>
                        <a:pt x="284311" y="3484605"/>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73" name="Ελεύθερη σχεδίαση 72"/>
                <p:cNvSpPr/>
                <p:nvPr/>
              </p:nvSpPr>
              <p:spPr>
                <a:xfrm>
                  <a:off x="4860887" y="1828565"/>
                  <a:ext cx="1286189" cy="3044511"/>
                </a:xfrm>
                <a:custGeom>
                  <a:avLst/>
                  <a:gdLst>
                    <a:gd name="connsiteX0" fmla="*/ 1495273 w 1495273"/>
                    <a:gd name="connsiteY0" fmla="*/ 0 h 3484605"/>
                    <a:gd name="connsiteX1" fmla="*/ 753867 w 1495273"/>
                    <a:gd name="connsiteY1" fmla="*/ 234778 h 3484605"/>
                    <a:gd name="connsiteX2" fmla="*/ 185457 w 1495273"/>
                    <a:gd name="connsiteY2" fmla="*/ 1087394 h 3484605"/>
                    <a:gd name="connsiteX3" fmla="*/ 105 w 1495273"/>
                    <a:gd name="connsiteY3" fmla="*/ 2063578 h 3484605"/>
                    <a:gd name="connsiteX4" fmla="*/ 160743 w 1495273"/>
                    <a:gd name="connsiteY4" fmla="*/ 3101546 h 3484605"/>
                    <a:gd name="connsiteX5" fmla="*/ 284311 w 1495273"/>
                    <a:gd name="connsiteY5" fmla="*/ 3484605 h 34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5273" h="3484605">
                      <a:moveTo>
                        <a:pt x="1495273" y="0"/>
                      </a:moveTo>
                      <a:cubicBezTo>
                        <a:pt x="1233721" y="26773"/>
                        <a:pt x="972170" y="53546"/>
                        <a:pt x="753867" y="234778"/>
                      </a:cubicBezTo>
                      <a:cubicBezTo>
                        <a:pt x="535564" y="416010"/>
                        <a:pt x="311084" y="782594"/>
                        <a:pt x="185457" y="1087394"/>
                      </a:cubicBezTo>
                      <a:cubicBezTo>
                        <a:pt x="59830" y="1392194"/>
                        <a:pt x="4224" y="1727886"/>
                        <a:pt x="105" y="2063578"/>
                      </a:cubicBezTo>
                      <a:cubicBezTo>
                        <a:pt x="-4014" y="2399270"/>
                        <a:pt x="113375" y="2864708"/>
                        <a:pt x="160743" y="3101546"/>
                      </a:cubicBezTo>
                      <a:cubicBezTo>
                        <a:pt x="208111" y="3338384"/>
                        <a:pt x="246211" y="3411494"/>
                        <a:pt x="284311" y="3484605"/>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74" name="Ελεύθερη σχεδίαση 73"/>
                <p:cNvSpPr/>
                <p:nvPr/>
              </p:nvSpPr>
              <p:spPr>
                <a:xfrm>
                  <a:off x="5554872" y="2254240"/>
                  <a:ext cx="740254" cy="2257933"/>
                </a:xfrm>
                <a:custGeom>
                  <a:avLst/>
                  <a:gdLst>
                    <a:gd name="connsiteX0" fmla="*/ 1495273 w 1495273"/>
                    <a:gd name="connsiteY0" fmla="*/ 0 h 3484605"/>
                    <a:gd name="connsiteX1" fmla="*/ 753867 w 1495273"/>
                    <a:gd name="connsiteY1" fmla="*/ 234778 h 3484605"/>
                    <a:gd name="connsiteX2" fmla="*/ 185457 w 1495273"/>
                    <a:gd name="connsiteY2" fmla="*/ 1087394 h 3484605"/>
                    <a:gd name="connsiteX3" fmla="*/ 105 w 1495273"/>
                    <a:gd name="connsiteY3" fmla="*/ 2063578 h 3484605"/>
                    <a:gd name="connsiteX4" fmla="*/ 160743 w 1495273"/>
                    <a:gd name="connsiteY4" fmla="*/ 3101546 h 3484605"/>
                    <a:gd name="connsiteX5" fmla="*/ 284311 w 1495273"/>
                    <a:gd name="connsiteY5" fmla="*/ 3484605 h 34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5273" h="3484605">
                      <a:moveTo>
                        <a:pt x="1495273" y="0"/>
                      </a:moveTo>
                      <a:cubicBezTo>
                        <a:pt x="1233721" y="26773"/>
                        <a:pt x="972170" y="53546"/>
                        <a:pt x="753867" y="234778"/>
                      </a:cubicBezTo>
                      <a:cubicBezTo>
                        <a:pt x="535564" y="416010"/>
                        <a:pt x="311084" y="782594"/>
                        <a:pt x="185457" y="1087394"/>
                      </a:cubicBezTo>
                      <a:cubicBezTo>
                        <a:pt x="59830" y="1392194"/>
                        <a:pt x="4224" y="1727886"/>
                        <a:pt x="105" y="2063578"/>
                      </a:cubicBezTo>
                      <a:cubicBezTo>
                        <a:pt x="-4014" y="2399270"/>
                        <a:pt x="113375" y="2864708"/>
                        <a:pt x="160743" y="3101546"/>
                      </a:cubicBezTo>
                      <a:cubicBezTo>
                        <a:pt x="208111" y="3338384"/>
                        <a:pt x="246211" y="3411494"/>
                        <a:pt x="284311" y="3484605"/>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grpSp>
          <p:grpSp>
            <p:nvGrpSpPr>
              <p:cNvPr id="33853" name="Ομάδα 75"/>
              <p:cNvGrpSpPr>
                <a:grpSpLocks noChangeAspect="1"/>
              </p:cNvGrpSpPr>
              <p:nvPr/>
            </p:nvGrpSpPr>
            <p:grpSpPr bwMode="auto">
              <a:xfrm>
                <a:off x="5851147" y="5013176"/>
                <a:ext cx="973071" cy="792000"/>
                <a:chOff x="1396314" y="844156"/>
                <a:chExt cx="5399902" cy="4395109"/>
              </a:xfrm>
            </p:grpSpPr>
            <p:grpSp>
              <p:nvGrpSpPr>
                <p:cNvPr id="33854" name="Ομάδα 76"/>
                <p:cNvGrpSpPr>
                  <a:grpSpLocks/>
                </p:cNvGrpSpPr>
                <p:nvPr/>
              </p:nvGrpSpPr>
              <p:grpSpPr bwMode="auto">
                <a:xfrm>
                  <a:off x="1396314" y="844156"/>
                  <a:ext cx="5399902" cy="4395109"/>
                  <a:chOff x="1396314" y="844156"/>
                  <a:chExt cx="5399902" cy="4395109"/>
                </a:xfrm>
              </p:grpSpPr>
              <p:pic>
                <p:nvPicPr>
                  <p:cNvPr id="33858" name="Picture 2"/>
                  <p:cNvPicPr>
                    <a:picLocks noChangeAspect="1" noChangeArrowheads="1"/>
                  </p:cNvPicPr>
                  <p:nvPr/>
                </p:nvPicPr>
                <p:blipFill>
                  <a:blip r:embed="rId15">
                    <a:extLst>
                      <a:ext uri="{28A0092B-C50C-407E-A947-70E740481C1C}">
                        <a14:useLocalDpi xmlns:a14="http://schemas.microsoft.com/office/drawing/2010/main" val="0"/>
                      </a:ext>
                    </a:extLst>
                  </a:blip>
                  <a:srcRect l="9132" r="21675" b="12193"/>
                  <a:stretch>
                    <a:fillRect/>
                  </a:stretch>
                </p:blipFill>
                <p:spPr bwMode="auto">
                  <a:xfrm>
                    <a:off x="1396314" y="844156"/>
                    <a:ext cx="5399902" cy="4395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Έλλειψη 81"/>
                  <p:cNvSpPr/>
                  <p:nvPr/>
                </p:nvSpPr>
                <p:spPr>
                  <a:xfrm>
                    <a:off x="1546787" y="984797"/>
                    <a:ext cx="4897119" cy="4025449"/>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
                <p:nvSpPr>
                  <p:cNvPr id="83" name="Ελεύθερη σχεδίαση 82"/>
                  <p:cNvSpPr/>
                  <p:nvPr/>
                </p:nvSpPr>
                <p:spPr>
                  <a:xfrm>
                    <a:off x="2832721" y="1125732"/>
                    <a:ext cx="2034597" cy="202591"/>
                  </a:xfrm>
                  <a:custGeom>
                    <a:avLst/>
                    <a:gdLst>
                      <a:gd name="connsiteX0" fmla="*/ 0 w 2038865"/>
                      <a:gd name="connsiteY0" fmla="*/ 111211 h 201509"/>
                      <a:gd name="connsiteX1" fmla="*/ 963827 w 2038865"/>
                      <a:gd name="connsiteY1" fmla="*/ 197708 h 201509"/>
                      <a:gd name="connsiteX2" fmla="*/ 2038865 w 2038865"/>
                      <a:gd name="connsiteY2" fmla="*/ 0 h 201509"/>
                    </a:gdLst>
                    <a:ahLst/>
                    <a:cxnLst>
                      <a:cxn ang="0">
                        <a:pos x="connsiteX0" y="connsiteY0"/>
                      </a:cxn>
                      <a:cxn ang="0">
                        <a:pos x="connsiteX1" y="connsiteY1"/>
                      </a:cxn>
                      <a:cxn ang="0">
                        <a:pos x="connsiteX2" y="connsiteY2"/>
                      </a:cxn>
                    </a:cxnLst>
                    <a:rect l="l" t="t" r="r" b="b"/>
                    <a:pathLst>
                      <a:path w="2038865" h="201509">
                        <a:moveTo>
                          <a:pt x="0" y="111211"/>
                        </a:moveTo>
                        <a:cubicBezTo>
                          <a:pt x="312008" y="163727"/>
                          <a:pt x="624016" y="216243"/>
                          <a:pt x="963827" y="197708"/>
                        </a:cubicBezTo>
                        <a:cubicBezTo>
                          <a:pt x="1303638" y="179173"/>
                          <a:pt x="1671251" y="89586"/>
                          <a:pt x="2038865" y="0"/>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84" name="Ελεύθερη σχεδίαση 83"/>
                  <p:cNvSpPr/>
                  <p:nvPr/>
                </p:nvSpPr>
                <p:spPr>
                  <a:xfrm>
                    <a:off x="2445179" y="1284283"/>
                    <a:ext cx="2888948" cy="387571"/>
                  </a:xfrm>
                  <a:custGeom>
                    <a:avLst/>
                    <a:gdLst>
                      <a:gd name="connsiteX0" fmla="*/ 0 w 2891481"/>
                      <a:gd name="connsiteY0" fmla="*/ 172994 h 388329"/>
                      <a:gd name="connsiteX1" fmla="*/ 766119 w 2891481"/>
                      <a:gd name="connsiteY1" fmla="*/ 358346 h 388329"/>
                      <a:gd name="connsiteX2" fmla="*/ 1742303 w 2891481"/>
                      <a:gd name="connsiteY2" fmla="*/ 370702 h 388329"/>
                      <a:gd name="connsiteX3" fmla="*/ 2434281 w 2891481"/>
                      <a:gd name="connsiteY3" fmla="*/ 185351 h 388329"/>
                      <a:gd name="connsiteX4" fmla="*/ 2891481 w 2891481"/>
                      <a:gd name="connsiteY4" fmla="*/ 0 h 38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1481" h="388329">
                        <a:moveTo>
                          <a:pt x="0" y="172994"/>
                        </a:moveTo>
                        <a:cubicBezTo>
                          <a:pt x="237867" y="249194"/>
                          <a:pt x="475735" y="325395"/>
                          <a:pt x="766119" y="358346"/>
                        </a:cubicBezTo>
                        <a:cubicBezTo>
                          <a:pt x="1056503" y="391297"/>
                          <a:pt x="1464276" y="399535"/>
                          <a:pt x="1742303" y="370702"/>
                        </a:cubicBezTo>
                        <a:cubicBezTo>
                          <a:pt x="2020330" y="341870"/>
                          <a:pt x="2242751" y="247135"/>
                          <a:pt x="2434281" y="185351"/>
                        </a:cubicBezTo>
                        <a:cubicBezTo>
                          <a:pt x="2625811" y="123567"/>
                          <a:pt x="2758646" y="61783"/>
                          <a:pt x="2891481" y="0"/>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85" name="Ελεύθερη σχεδίαση 84"/>
                  <p:cNvSpPr/>
                  <p:nvPr/>
                </p:nvSpPr>
                <p:spPr>
                  <a:xfrm>
                    <a:off x="2163330" y="1495686"/>
                    <a:ext cx="3461455" cy="519695"/>
                  </a:xfrm>
                  <a:custGeom>
                    <a:avLst/>
                    <a:gdLst>
                      <a:gd name="connsiteX0" fmla="*/ 0 w 3459892"/>
                      <a:gd name="connsiteY0" fmla="*/ 197708 h 520316"/>
                      <a:gd name="connsiteX1" fmla="*/ 741406 w 3459892"/>
                      <a:gd name="connsiteY1" fmla="*/ 420129 h 520316"/>
                      <a:gd name="connsiteX2" fmla="*/ 1606379 w 3459892"/>
                      <a:gd name="connsiteY2" fmla="*/ 518983 h 520316"/>
                      <a:gd name="connsiteX3" fmla="*/ 2372498 w 3459892"/>
                      <a:gd name="connsiteY3" fmla="*/ 457200 h 520316"/>
                      <a:gd name="connsiteX4" fmla="*/ 3126260 w 3459892"/>
                      <a:gd name="connsiteY4" fmla="*/ 197708 h 520316"/>
                      <a:gd name="connsiteX5" fmla="*/ 3459892 w 3459892"/>
                      <a:gd name="connsiteY5" fmla="*/ 0 h 52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9892" h="520316">
                        <a:moveTo>
                          <a:pt x="0" y="197708"/>
                        </a:moveTo>
                        <a:cubicBezTo>
                          <a:pt x="236838" y="282145"/>
                          <a:pt x="473676" y="366583"/>
                          <a:pt x="741406" y="420129"/>
                        </a:cubicBezTo>
                        <a:cubicBezTo>
                          <a:pt x="1009136" y="473675"/>
                          <a:pt x="1334530" y="512805"/>
                          <a:pt x="1606379" y="518983"/>
                        </a:cubicBezTo>
                        <a:cubicBezTo>
                          <a:pt x="1878228" y="525161"/>
                          <a:pt x="2119184" y="510746"/>
                          <a:pt x="2372498" y="457200"/>
                        </a:cubicBezTo>
                        <a:cubicBezTo>
                          <a:pt x="2625812" y="403654"/>
                          <a:pt x="2945028" y="273908"/>
                          <a:pt x="3126260" y="197708"/>
                        </a:cubicBezTo>
                        <a:cubicBezTo>
                          <a:pt x="3307492" y="121508"/>
                          <a:pt x="3412525" y="35011"/>
                          <a:pt x="3459892" y="0"/>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86" name="Ελεύθερη σχεδίαση 85"/>
                  <p:cNvSpPr/>
                  <p:nvPr/>
                </p:nvSpPr>
                <p:spPr>
                  <a:xfrm>
                    <a:off x="1925523" y="1830406"/>
                    <a:ext cx="3989916" cy="590162"/>
                  </a:xfrm>
                  <a:custGeom>
                    <a:avLst/>
                    <a:gdLst>
                      <a:gd name="connsiteX0" fmla="*/ 0 w 3991232"/>
                      <a:gd name="connsiteY0" fmla="*/ 135924 h 592331"/>
                      <a:gd name="connsiteX1" fmla="*/ 1062681 w 3991232"/>
                      <a:gd name="connsiteY1" fmla="*/ 494270 h 592331"/>
                      <a:gd name="connsiteX2" fmla="*/ 2755557 w 3991232"/>
                      <a:gd name="connsiteY2" fmla="*/ 556054 h 592331"/>
                      <a:gd name="connsiteX3" fmla="*/ 3991232 w 3991232"/>
                      <a:gd name="connsiteY3" fmla="*/ 0 h 592331"/>
                    </a:gdLst>
                    <a:ahLst/>
                    <a:cxnLst>
                      <a:cxn ang="0">
                        <a:pos x="connsiteX0" y="connsiteY0"/>
                      </a:cxn>
                      <a:cxn ang="0">
                        <a:pos x="connsiteX1" y="connsiteY1"/>
                      </a:cxn>
                      <a:cxn ang="0">
                        <a:pos x="connsiteX2" y="connsiteY2"/>
                      </a:cxn>
                      <a:cxn ang="0">
                        <a:pos x="connsiteX3" y="connsiteY3"/>
                      </a:cxn>
                    </a:cxnLst>
                    <a:rect l="l" t="t" r="r" b="b"/>
                    <a:pathLst>
                      <a:path w="3991232" h="592331">
                        <a:moveTo>
                          <a:pt x="0" y="135924"/>
                        </a:moveTo>
                        <a:cubicBezTo>
                          <a:pt x="301710" y="280086"/>
                          <a:pt x="603421" y="424248"/>
                          <a:pt x="1062681" y="494270"/>
                        </a:cubicBezTo>
                        <a:cubicBezTo>
                          <a:pt x="1521941" y="564292"/>
                          <a:pt x="2267465" y="638432"/>
                          <a:pt x="2755557" y="556054"/>
                        </a:cubicBezTo>
                        <a:cubicBezTo>
                          <a:pt x="3243649" y="473676"/>
                          <a:pt x="3617440" y="236838"/>
                          <a:pt x="3991232" y="0"/>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87" name="Ελεύθερη σχεδίαση 86"/>
                  <p:cNvSpPr/>
                  <p:nvPr/>
                </p:nvSpPr>
                <p:spPr>
                  <a:xfrm>
                    <a:off x="1696522" y="2270827"/>
                    <a:ext cx="4544808" cy="643013"/>
                  </a:xfrm>
                  <a:custGeom>
                    <a:avLst/>
                    <a:gdLst>
                      <a:gd name="connsiteX0" fmla="*/ 0 w 4547286"/>
                      <a:gd name="connsiteY0" fmla="*/ 86498 h 643635"/>
                      <a:gd name="connsiteX1" fmla="*/ 889686 w 4547286"/>
                      <a:gd name="connsiteY1" fmla="*/ 432487 h 643635"/>
                      <a:gd name="connsiteX2" fmla="*/ 1952367 w 4547286"/>
                      <a:gd name="connsiteY2" fmla="*/ 593125 h 643635"/>
                      <a:gd name="connsiteX3" fmla="*/ 3225113 w 4547286"/>
                      <a:gd name="connsiteY3" fmla="*/ 593125 h 643635"/>
                      <a:gd name="connsiteX4" fmla="*/ 4547286 w 4547286"/>
                      <a:gd name="connsiteY4" fmla="*/ 0 h 64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7286" h="643635">
                        <a:moveTo>
                          <a:pt x="0" y="86498"/>
                        </a:moveTo>
                        <a:cubicBezTo>
                          <a:pt x="282146" y="217273"/>
                          <a:pt x="564292" y="348049"/>
                          <a:pt x="889686" y="432487"/>
                        </a:cubicBezTo>
                        <a:cubicBezTo>
                          <a:pt x="1215080" y="516925"/>
                          <a:pt x="1563129" y="566352"/>
                          <a:pt x="1952367" y="593125"/>
                        </a:cubicBezTo>
                        <a:cubicBezTo>
                          <a:pt x="2341605" y="619898"/>
                          <a:pt x="2792626" y="691979"/>
                          <a:pt x="3225113" y="593125"/>
                        </a:cubicBezTo>
                        <a:cubicBezTo>
                          <a:pt x="3657600" y="494271"/>
                          <a:pt x="4102443" y="247135"/>
                          <a:pt x="4547286" y="0"/>
                        </a:cubicBezTo>
                      </a:path>
                    </a:pathLst>
                  </a:custGeom>
                  <a:ln w="12700">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88" name="Ελεύθερη σχεδίαση 87"/>
                  <p:cNvSpPr/>
                  <p:nvPr/>
                </p:nvSpPr>
                <p:spPr>
                  <a:xfrm>
                    <a:off x="1555597" y="2816950"/>
                    <a:ext cx="4861888" cy="669441"/>
                  </a:xfrm>
                  <a:custGeom>
                    <a:avLst/>
                    <a:gdLst>
                      <a:gd name="connsiteX0" fmla="*/ 0 w 4856206"/>
                      <a:gd name="connsiteY0" fmla="*/ 37070 h 664953"/>
                      <a:gd name="connsiteX1" fmla="*/ 1037968 w 4856206"/>
                      <a:gd name="connsiteY1" fmla="*/ 481913 h 664953"/>
                      <a:gd name="connsiteX2" fmla="*/ 2038865 w 4856206"/>
                      <a:gd name="connsiteY2" fmla="*/ 642551 h 664953"/>
                      <a:gd name="connsiteX3" fmla="*/ 3076833 w 4856206"/>
                      <a:gd name="connsiteY3" fmla="*/ 630194 h 664953"/>
                      <a:gd name="connsiteX4" fmla="*/ 4250725 w 4856206"/>
                      <a:gd name="connsiteY4" fmla="*/ 333632 h 664953"/>
                      <a:gd name="connsiteX5" fmla="*/ 4856206 w 4856206"/>
                      <a:gd name="connsiteY5" fmla="*/ 0 h 66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6206" h="664953">
                        <a:moveTo>
                          <a:pt x="0" y="37070"/>
                        </a:moveTo>
                        <a:cubicBezTo>
                          <a:pt x="349078" y="209034"/>
                          <a:pt x="698157" y="380999"/>
                          <a:pt x="1037968" y="481913"/>
                        </a:cubicBezTo>
                        <a:cubicBezTo>
                          <a:pt x="1377779" y="582827"/>
                          <a:pt x="1699054" y="617837"/>
                          <a:pt x="2038865" y="642551"/>
                        </a:cubicBezTo>
                        <a:cubicBezTo>
                          <a:pt x="2378676" y="667265"/>
                          <a:pt x="2708190" y="681681"/>
                          <a:pt x="3076833" y="630194"/>
                        </a:cubicBezTo>
                        <a:cubicBezTo>
                          <a:pt x="3445476" y="578708"/>
                          <a:pt x="3954163" y="438664"/>
                          <a:pt x="4250725" y="333632"/>
                        </a:cubicBezTo>
                        <a:cubicBezTo>
                          <a:pt x="4547287" y="228600"/>
                          <a:pt x="4701746" y="114300"/>
                          <a:pt x="4856206" y="0"/>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89" name="Ελεύθερη σχεδίαση 88"/>
                  <p:cNvSpPr/>
                  <p:nvPr/>
                </p:nvSpPr>
                <p:spPr>
                  <a:xfrm>
                    <a:off x="1643675" y="3424729"/>
                    <a:ext cx="4756194" cy="625401"/>
                  </a:xfrm>
                  <a:custGeom>
                    <a:avLst/>
                    <a:gdLst>
                      <a:gd name="connsiteX0" fmla="*/ 0 w 4757351"/>
                      <a:gd name="connsiteY0" fmla="*/ 160637 h 624017"/>
                      <a:gd name="connsiteX1" fmla="*/ 766119 w 4757351"/>
                      <a:gd name="connsiteY1" fmla="*/ 444843 h 624017"/>
                      <a:gd name="connsiteX2" fmla="*/ 1705232 w 4757351"/>
                      <a:gd name="connsiteY2" fmla="*/ 593124 h 624017"/>
                      <a:gd name="connsiteX3" fmla="*/ 3052119 w 4757351"/>
                      <a:gd name="connsiteY3" fmla="*/ 605481 h 624017"/>
                      <a:gd name="connsiteX4" fmla="*/ 3892378 w 4757351"/>
                      <a:gd name="connsiteY4" fmla="*/ 383059 h 624017"/>
                      <a:gd name="connsiteX5" fmla="*/ 4757351 w 4757351"/>
                      <a:gd name="connsiteY5" fmla="*/ 0 h 62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7351" h="624017">
                        <a:moveTo>
                          <a:pt x="0" y="160637"/>
                        </a:moveTo>
                        <a:cubicBezTo>
                          <a:pt x="240957" y="266699"/>
                          <a:pt x="481914" y="372762"/>
                          <a:pt x="766119" y="444843"/>
                        </a:cubicBezTo>
                        <a:cubicBezTo>
                          <a:pt x="1050324" y="516924"/>
                          <a:pt x="1324232" y="566351"/>
                          <a:pt x="1705232" y="593124"/>
                        </a:cubicBezTo>
                        <a:cubicBezTo>
                          <a:pt x="2086232" y="619897"/>
                          <a:pt x="2687595" y="640492"/>
                          <a:pt x="3052119" y="605481"/>
                        </a:cubicBezTo>
                        <a:cubicBezTo>
                          <a:pt x="3416643" y="570470"/>
                          <a:pt x="3608173" y="483972"/>
                          <a:pt x="3892378" y="383059"/>
                        </a:cubicBezTo>
                        <a:cubicBezTo>
                          <a:pt x="4176583" y="282146"/>
                          <a:pt x="4466967" y="141073"/>
                          <a:pt x="4757351" y="0"/>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90" name="Ελεύθερη σχεδίαση 89"/>
                  <p:cNvSpPr/>
                  <p:nvPr/>
                </p:nvSpPr>
                <p:spPr>
                  <a:xfrm>
                    <a:off x="2040022" y="4217487"/>
                    <a:ext cx="3919459" cy="334720"/>
                  </a:xfrm>
                  <a:custGeom>
                    <a:avLst/>
                    <a:gdLst>
                      <a:gd name="connsiteX0" fmla="*/ 0 w 3917092"/>
                      <a:gd name="connsiteY0" fmla="*/ 0 h 335096"/>
                      <a:gd name="connsiteX1" fmla="*/ 1013254 w 3917092"/>
                      <a:gd name="connsiteY1" fmla="*/ 259492 h 335096"/>
                      <a:gd name="connsiteX2" fmla="*/ 2125362 w 3917092"/>
                      <a:gd name="connsiteY2" fmla="*/ 333632 h 335096"/>
                      <a:gd name="connsiteX3" fmla="*/ 3286897 w 3917092"/>
                      <a:gd name="connsiteY3" fmla="*/ 210065 h 335096"/>
                      <a:gd name="connsiteX4" fmla="*/ 3917092 w 3917092"/>
                      <a:gd name="connsiteY4" fmla="*/ 37070 h 335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7092" h="335096">
                        <a:moveTo>
                          <a:pt x="0" y="0"/>
                        </a:moveTo>
                        <a:cubicBezTo>
                          <a:pt x="329513" y="101943"/>
                          <a:pt x="659027" y="203887"/>
                          <a:pt x="1013254" y="259492"/>
                        </a:cubicBezTo>
                        <a:cubicBezTo>
                          <a:pt x="1367481" y="315097"/>
                          <a:pt x="1746422" y="341870"/>
                          <a:pt x="2125362" y="333632"/>
                        </a:cubicBezTo>
                        <a:cubicBezTo>
                          <a:pt x="2504302" y="325394"/>
                          <a:pt x="2988275" y="259492"/>
                          <a:pt x="3286897" y="210065"/>
                        </a:cubicBezTo>
                        <a:cubicBezTo>
                          <a:pt x="3585519" y="160638"/>
                          <a:pt x="3751305" y="98854"/>
                          <a:pt x="3917092" y="37070"/>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91" name="Ελεύθερη σχεδίαση 90"/>
                  <p:cNvSpPr/>
                  <p:nvPr/>
                </p:nvSpPr>
                <p:spPr>
                  <a:xfrm>
                    <a:off x="2119294" y="1020030"/>
                    <a:ext cx="1497320" cy="3488138"/>
                  </a:xfrm>
                  <a:custGeom>
                    <a:avLst/>
                    <a:gdLst>
                      <a:gd name="connsiteX0" fmla="*/ 1495273 w 1495273"/>
                      <a:gd name="connsiteY0" fmla="*/ 0 h 3484605"/>
                      <a:gd name="connsiteX1" fmla="*/ 753867 w 1495273"/>
                      <a:gd name="connsiteY1" fmla="*/ 234778 h 3484605"/>
                      <a:gd name="connsiteX2" fmla="*/ 185457 w 1495273"/>
                      <a:gd name="connsiteY2" fmla="*/ 1087394 h 3484605"/>
                      <a:gd name="connsiteX3" fmla="*/ 105 w 1495273"/>
                      <a:gd name="connsiteY3" fmla="*/ 2063578 h 3484605"/>
                      <a:gd name="connsiteX4" fmla="*/ 160743 w 1495273"/>
                      <a:gd name="connsiteY4" fmla="*/ 3101546 h 3484605"/>
                      <a:gd name="connsiteX5" fmla="*/ 284311 w 1495273"/>
                      <a:gd name="connsiteY5" fmla="*/ 3484605 h 34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5273" h="3484605">
                        <a:moveTo>
                          <a:pt x="1495273" y="0"/>
                        </a:moveTo>
                        <a:cubicBezTo>
                          <a:pt x="1233721" y="26773"/>
                          <a:pt x="972170" y="53546"/>
                          <a:pt x="753867" y="234778"/>
                        </a:cubicBezTo>
                        <a:cubicBezTo>
                          <a:pt x="535564" y="416010"/>
                          <a:pt x="311084" y="782594"/>
                          <a:pt x="185457" y="1087394"/>
                        </a:cubicBezTo>
                        <a:cubicBezTo>
                          <a:pt x="59830" y="1392194"/>
                          <a:pt x="4224" y="1727886"/>
                          <a:pt x="105" y="2063578"/>
                        </a:cubicBezTo>
                        <a:cubicBezTo>
                          <a:pt x="-4014" y="2399270"/>
                          <a:pt x="113375" y="2864708"/>
                          <a:pt x="160743" y="3101546"/>
                        </a:cubicBezTo>
                        <a:cubicBezTo>
                          <a:pt x="208111" y="3338384"/>
                          <a:pt x="246211" y="3411494"/>
                          <a:pt x="284311" y="3484605"/>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92" name="Ελεύθερη σχεδίαση 91"/>
                  <p:cNvSpPr/>
                  <p:nvPr/>
                </p:nvSpPr>
                <p:spPr>
                  <a:xfrm>
                    <a:off x="2577298" y="984797"/>
                    <a:ext cx="1488510" cy="3743579"/>
                  </a:xfrm>
                  <a:custGeom>
                    <a:avLst/>
                    <a:gdLst>
                      <a:gd name="connsiteX0" fmla="*/ 1495273 w 1495273"/>
                      <a:gd name="connsiteY0" fmla="*/ 0 h 3484605"/>
                      <a:gd name="connsiteX1" fmla="*/ 753867 w 1495273"/>
                      <a:gd name="connsiteY1" fmla="*/ 234778 h 3484605"/>
                      <a:gd name="connsiteX2" fmla="*/ 185457 w 1495273"/>
                      <a:gd name="connsiteY2" fmla="*/ 1087394 h 3484605"/>
                      <a:gd name="connsiteX3" fmla="*/ 105 w 1495273"/>
                      <a:gd name="connsiteY3" fmla="*/ 2063578 h 3484605"/>
                      <a:gd name="connsiteX4" fmla="*/ 160743 w 1495273"/>
                      <a:gd name="connsiteY4" fmla="*/ 3101546 h 3484605"/>
                      <a:gd name="connsiteX5" fmla="*/ 284311 w 1495273"/>
                      <a:gd name="connsiteY5" fmla="*/ 3484605 h 34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5273" h="3484605">
                        <a:moveTo>
                          <a:pt x="1495273" y="0"/>
                        </a:moveTo>
                        <a:cubicBezTo>
                          <a:pt x="1233721" y="26773"/>
                          <a:pt x="972170" y="53546"/>
                          <a:pt x="753867" y="234778"/>
                        </a:cubicBezTo>
                        <a:cubicBezTo>
                          <a:pt x="535564" y="416010"/>
                          <a:pt x="311084" y="782594"/>
                          <a:pt x="185457" y="1087394"/>
                        </a:cubicBezTo>
                        <a:cubicBezTo>
                          <a:pt x="59830" y="1392194"/>
                          <a:pt x="4224" y="1727886"/>
                          <a:pt x="105" y="2063578"/>
                        </a:cubicBezTo>
                        <a:cubicBezTo>
                          <a:pt x="-4014" y="2399270"/>
                          <a:pt x="113375" y="2864708"/>
                          <a:pt x="160743" y="3101546"/>
                        </a:cubicBezTo>
                        <a:cubicBezTo>
                          <a:pt x="208111" y="3338384"/>
                          <a:pt x="246211" y="3411494"/>
                          <a:pt x="284311" y="3484605"/>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93" name="Ελεύθερη σχεδίαση 92"/>
                  <p:cNvSpPr/>
                  <p:nvPr/>
                </p:nvSpPr>
                <p:spPr>
                  <a:xfrm>
                    <a:off x="3088149" y="1037647"/>
                    <a:ext cx="1497320" cy="3919748"/>
                  </a:xfrm>
                  <a:custGeom>
                    <a:avLst/>
                    <a:gdLst>
                      <a:gd name="connsiteX0" fmla="*/ 1495273 w 1495273"/>
                      <a:gd name="connsiteY0" fmla="*/ 0 h 3484605"/>
                      <a:gd name="connsiteX1" fmla="*/ 753867 w 1495273"/>
                      <a:gd name="connsiteY1" fmla="*/ 234778 h 3484605"/>
                      <a:gd name="connsiteX2" fmla="*/ 185457 w 1495273"/>
                      <a:gd name="connsiteY2" fmla="*/ 1087394 h 3484605"/>
                      <a:gd name="connsiteX3" fmla="*/ 105 w 1495273"/>
                      <a:gd name="connsiteY3" fmla="*/ 2063578 h 3484605"/>
                      <a:gd name="connsiteX4" fmla="*/ 160743 w 1495273"/>
                      <a:gd name="connsiteY4" fmla="*/ 3101546 h 3484605"/>
                      <a:gd name="connsiteX5" fmla="*/ 284311 w 1495273"/>
                      <a:gd name="connsiteY5" fmla="*/ 3484605 h 34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5273" h="3484605">
                        <a:moveTo>
                          <a:pt x="1495273" y="0"/>
                        </a:moveTo>
                        <a:cubicBezTo>
                          <a:pt x="1233721" y="26773"/>
                          <a:pt x="972170" y="53546"/>
                          <a:pt x="753867" y="234778"/>
                        </a:cubicBezTo>
                        <a:cubicBezTo>
                          <a:pt x="535564" y="416010"/>
                          <a:pt x="311084" y="782594"/>
                          <a:pt x="185457" y="1087394"/>
                        </a:cubicBezTo>
                        <a:cubicBezTo>
                          <a:pt x="59830" y="1392194"/>
                          <a:pt x="4224" y="1727886"/>
                          <a:pt x="105" y="2063578"/>
                        </a:cubicBezTo>
                        <a:cubicBezTo>
                          <a:pt x="-4014" y="2399270"/>
                          <a:pt x="113375" y="2864708"/>
                          <a:pt x="160743" y="3101546"/>
                        </a:cubicBezTo>
                        <a:cubicBezTo>
                          <a:pt x="208111" y="3338384"/>
                          <a:pt x="246211" y="3411494"/>
                          <a:pt x="284311" y="3484605"/>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94" name="Ελεύθερη σχεδίαση 93"/>
                  <p:cNvSpPr/>
                  <p:nvPr/>
                </p:nvSpPr>
                <p:spPr>
                  <a:xfrm>
                    <a:off x="3581384" y="1125732"/>
                    <a:ext cx="1497320" cy="3884514"/>
                  </a:xfrm>
                  <a:custGeom>
                    <a:avLst/>
                    <a:gdLst>
                      <a:gd name="connsiteX0" fmla="*/ 1495273 w 1495273"/>
                      <a:gd name="connsiteY0" fmla="*/ 0 h 3484605"/>
                      <a:gd name="connsiteX1" fmla="*/ 753867 w 1495273"/>
                      <a:gd name="connsiteY1" fmla="*/ 234778 h 3484605"/>
                      <a:gd name="connsiteX2" fmla="*/ 185457 w 1495273"/>
                      <a:gd name="connsiteY2" fmla="*/ 1087394 h 3484605"/>
                      <a:gd name="connsiteX3" fmla="*/ 105 w 1495273"/>
                      <a:gd name="connsiteY3" fmla="*/ 2063578 h 3484605"/>
                      <a:gd name="connsiteX4" fmla="*/ 160743 w 1495273"/>
                      <a:gd name="connsiteY4" fmla="*/ 3101546 h 3484605"/>
                      <a:gd name="connsiteX5" fmla="*/ 284311 w 1495273"/>
                      <a:gd name="connsiteY5" fmla="*/ 3484605 h 34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5273" h="3484605">
                        <a:moveTo>
                          <a:pt x="1495273" y="0"/>
                        </a:moveTo>
                        <a:cubicBezTo>
                          <a:pt x="1233721" y="26773"/>
                          <a:pt x="972170" y="53546"/>
                          <a:pt x="753867" y="234778"/>
                        </a:cubicBezTo>
                        <a:cubicBezTo>
                          <a:pt x="535564" y="416010"/>
                          <a:pt x="311084" y="782594"/>
                          <a:pt x="185457" y="1087394"/>
                        </a:cubicBezTo>
                        <a:cubicBezTo>
                          <a:pt x="59830" y="1392194"/>
                          <a:pt x="4224" y="1727886"/>
                          <a:pt x="105" y="2063578"/>
                        </a:cubicBezTo>
                        <a:cubicBezTo>
                          <a:pt x="-4014" y="2399270"/>
                          <a:pt x="113375" y="2864708"/>
                          <a:pt x="160743" y="3101546"/>
                        </a:cubicBezTo>
                        <a:cubicBezTo>
                          <a:pt x="208111" y="3338384"/>
                          <a:pt x="246211" y="3411494"/>
                          <a:pt x="284311" y="3484605"/>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95" name="Ελεύθερη σχεδίαση 94"/>
                  <p:cNvSpPr/>
                  <p:nvPr/>
                </p:nvSpPr>
                <p:spPr>
                  <a:xfrm>
                    <a:off x="4215543" y="1319517"/>
                    <a:ext cx="1215472" cy="3637878"/>
                  </a:xfrm>
                  <a:custGeom>
                    <a:avLst/>
                    <a:gdLst>
                      <a:gd name="connsiteX0" fmla="*/ 1495273 w 1495273"/>
                      <a:gd name="connsiteY0" fmla="*/ 0 h 3484605"/>
                      <a:gd name="connsiteX1" fmla="*/ 753867 w 1495273"/>
                      <a:gd name="connsiteY1" fmla="*/ 234778 h 3484605"/>
                      <a:gd name="connsiteX2" fmla="*/ 185457 w 1495273"/>
                      <a:gd name="connsiteY2" fmla="*/ 1087394 h 3484605"/>
                      <a:gd name="connsiteX3" fmla="*/ 105 w 1495273"/>
                      <a:gd name="connsiteY3" fmla="*/ 2063578 h 3484605"/>
                      <a:gd name="connsiteX4" fmla="*/ 160743 w 1495273"/>
                      <a:gd name="connsiteY4" fmla="*/ 3101546 h 3484605"/>
                      <a:gd name="connsiteX5" fmla="*/ 284311 w 1495273"/>
                      <a:gd name="connsiteY5" fmla="*/ 3484605 h 34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5273" h="3484605">
                        <a:moveTo>
                          <a:pt x="1495273" y="0"/>
                        </a:moveTo>
                        <a:cubicBezTo>
                          <a:pt x="1233721" y="26773"/>
                          <a:pt x="972170" y="53546"/>
                          <a:pt x="753867" y="234778"/>
                        </a:cubicBezTo>
                        <a:cubicBezTo>
                          <a:pt x="535564" y="416010"/>
                          <a:pt x="311084" y="782594"/>
                          <a:pt x="185457" y="1087394"/>
                        </a:cubicBezTo>
                        <a:cubicBezTo>
                          <a:pt x="59830" y="1392194"/>
                          <a:pt x="4224" y="1727886"/>
                          <a:pt x="105" y="2063578"/>
                        </a:cubicBezTo>
                        <a:cubicBezTo>
                          <a:pt x="-4014" y="2399270"/>
                          <a:pt x="113375" y="2864708"/>
                          <a:pt x="160743" y="3101546"/>
                        </a:cubicBezTo>
                        <a:cubicBezTo>
                          <a:pt x="208111" y="3338384"/>
                          <a:pt x="246211" y="3411494"/>
                          <a:pt x="284311" y="3484605"/>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96" name="Ελεύθερη σχεδίαση 95"/>
                  <p:cNvSpPr/>
                  <p:nvPr/>
                </p:nvSpPr>
                <p:spPr>
                  <a:xfrm>
                    <a:off x="4858507" y="1830406"/>
                    <a:ext cx="1294745" cy="3038905"/>
                  </a:xfrm>
                  <a:custGeom>
                    <a:avLst/>
                    <a:gdLst>
                      <a:gd name="connsiteX0" fmla="*/ 1495273 w 1495273"/>
                      <a:gd name="connsiteY0" fmla="*/ 0 h 3484605"/>
                      <a:gd name="connsiteX1" fmla="*/ 753867 w 1495273"/>
                      <a:gd name="connsiteY1" fmla="*/ 234778 h 3484605"/>
                      <a:gd name="connsiteX2" fmla="*/ 185457 w 1495273"/>
                      <a:gd name="connsiteY2" fmla="*/ 1087394 h 3484605"/>
                      <a:gd name="connsiteX3" fmla="*/ 105 w 1495273"/>
                      <a:gd name="connsiteY3" fmla="*/ 2063578 h 3484605"/>
                      <a:gd name="connsiteX4" fmla="*/ 160743 w 1495273"/>
                      <a:gd name="connsiteY4" fmla="*/ 3101546 h 3484605"/>
                      <a:gd name="connsiteX5" fmla="*/ 284311 w 1495273"/>
                      <a:gd name="connsiteY5" fmla="*/ 3484605 h 34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5273" h="3484605">
                        <a:moveTo>
                          <a:pt x="1495273" y="0"/>
                        </a:moveTo>
                        <a:cubicBezTo>
                          <a:pt x="1233721" y="26773"/>
                          <a:pt x="972170" y="53546"/>
                          <a:pt x="753867" y="234778"/>
                        </a:cubicBezTo>
                        <a:cubicBezTo>
                          <a:pt x="535564" y="416010"/>
                          <a:pt x="311084" y="782594"/>
                          <a:pt x="185457" y="1087394"/>
                        </a:cubicBezTo>
                        <a:cubicBezTo>
                          <a:pt x="59830" y="1392194"/>
                          <a:pt x="4224" y="1727886"/>
                          <a:pt x="105" y="2063578"/>
                        </a:cubicBezTo>
                        <a:cubicBezTo>
                          <a:pt x="-4014" y="2399270"/>
                          <a:pt x="113375" y="2864708"/>
                          <a:pt x="160743" y="3101546"/>
                        </a:cubicBezTo>
                        <a:cubicBezTo>
                          <a:pt x="208111" y="3338384"/>
                          <a:pt x="246211" y="3411494"/>
                          <a:pt x="284311" y="3484605"/>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97" name="Ελεύθερη σχεδίαση 96"/>
                  <p:cNvSpPr/>
                  <p:nvPr/>
                </p:nvSpPr>
                <p:spPr>
                  <a:xfrm>
                    <a:off x="5554324" y="2253210"/>
                    <a:ext cx="748657" cy="2254958"/>
                  </a:xfrm>
                  <a:custGeom>
                    <a:avLst/>
                    <a:gdLst>
                      <a:gd name="connsiteX0" fmla="*/ 1495273 w 1495273"/>
                      <a:gd name="connsiteY0" fmla="*/ 0 h 3484605"/>
                      <a:gd name="connsiteX1" fmla="*/ 753867 w 1495273"/>
                      <a:gd name="connsiteY1" fmla="*/ 234778 h 3484605"/>
                      <a:gd name="connsiteX2" fmla="*/ 185457 w 1495273"/>
                      <a:gd name="connsiteY2" fmla="*/ 1087394 h 3484605"/>
                      <a:gd name="connsiteX3" fmla="*/ 105 w 1495273"/>
                      <a:gd name="connsiteY3" fmla="*/ 2063578 h 3484605"/>
                      <a:gd name="connsiteX4" fmla="*/ 160743 w 1495273"/>
                      <a:gd name="connsiteY4" fmla="*/ 3101546 h 3484605"/>
                      <a:gd name="connsiteX5" fmla="*/ 284311 w 1495273"/>
                      <a:gd name="connsiteY5" fmla="*/ 3484605 h 34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5273" h="3484605">
                        <a:moveTo>
                          <a:pt x="1495273" y="0"/>
                        </a:moveTo>
                        <a:cubicBezTo>
                          <a:pt x="1233721" y="26773"/>
                          <a:pt x="972170" y="53546"/>
                          <a:pt x="753867" y="234778"/>
                        </a:cubicBezTo>
                        <a:cubicBezTo>
                          <a:pt x="535564" y="416010"/>
                          <a:pt x="311084" y="782594"/>
                          <a:pt x="185457" y="1087394"/>
                        </a:cubicBezTo>
                        <a:cubicBezTo>
                          <a:pt x="59830" y="1392194"/>
                          <a:pt x="4224" y="1727886"/>
                          <a:pt x="105" y="2063578"/>
                        </a:cubicBezTo>
                        <a:cubicBezTo>
                          <a:pt x="-4014" y="2399270"/>
                          <a:pt x="113375" y="2864708"/>
                          <a:pt x="160743" y="3101546"/>
                        </a:cubicBezTo>
                        <a:cubicBezTo>
                          <a:pt x="208111" y="3338384"/>
                          <a:pt x="246211" y="3411494"/>
                          <a:pt x="284311" y="3484605"/>
                        </a:cubicBezTo>
                      </a:path>
                    </a:pathLst>
                  </a:cu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grpSp>
            <p:cxnSp>
              <p:nvCxnSpPr>
                <p:cNvPr id="78" name="Ευθύγραμμο βέλος σύνδεσης 77"/>
                <p:cNvCxnSpPr/>
                <p:nvPr/>
              </p:nvCxnSpPr>
              <p:spPr>
                <a:xfrm>
                  <a:off x="4585469" y="3301411"/>
                  <a:ext cx="1374012" cy="387571"/>
                </a:xfrm>
                <a:prstGeom prst="straightConnector1">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80" name="Έλλειψη 79"/>
                <p:cNvSpPr/>
                <p:nvPr/>
              </p:nvSpPr>
              <p:spPr>
                <a:xfrm>
                  <a:off x="5439820" y="2860989"/>
                  <a:ext cx="889587" cy="1206757"/>
                </a:xfrm>
                <a:prstGeom prst="ellipse">
                  <a:avLst/>
                </a:prstGeom>
                <a:solidFill>
                  <a:srgbClr val="FFC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
              <p:nvSpPr>
                <p:cNvPr id="79" name="Έλλειψη 78"/>
                <p:cNvSpPr>
                  <a:spLocks noChangeAspect="1"/>
                </p:cNvSpPr>
                <p:nvPr/>
              </p:nvSpPr>
              <p:spPr>
                <a:xfrm>
                  <a:off x="5765710" y="3354261"/>
                  <a:ext cx="378731" cy="598973"/>
                </a:xfrm>
                <a:prstGeom prst="ellipse">
                  <a:avLst/>
                </a:prstGeom>
                <a:solidFill>
                  <a:srgbClr val="FF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grpSp>
        </p:grpSp>
        <p:cxnSp>
          <p:nvCxnSpPr>
            <p:cNvPr id="8" name="Ευθύγραμμο βέλος σύνδεσης 7"/>
            <p:cNvCxnSpPr/>
            <p:nvPr/>
          </p:nvCxnSpPr>
          <p:spPr>
            <a:xfrm flipH="1" flipV="1">
              <a:off x="3786" y="3144"/>
              <a:ext cx="180" cy="104"/>
            </a:xfrm>
            <a:prstGeom prst="straightConnector1">
              <a:avLst/>
            </a:prstGeom>
            <a:ln w="25400">
              <a:solidFill>
                <a:srgbClr val="FF000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11" name="Έλλειψη 10"/>
            <p:cNvSpPr/>
            <p:nvPr/>
          </p:nvSpPr>
          <p:spPr>
            <a:xfrm>
              <a:off x="3759" y="3047"/>
              <a:ext cx="180" cy="261"/>
            </a:xfrm>
            <a:prstGeom prst="ellipse">
              <a:avLst/>
            </a:prstGeom>
            <a:solidFill>
              <a:srgbClr val="FFC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
          <p:nvSpPr>
            <p:cNvPr id="10" name="Έλλειψη 9"/>
            <p:cNvSpPr/>
            <p:nvPr/>
          </p:nvSpPr>
          <p:spPr>
            <a:xfrm>
              <a:off x="3787" y="3094"/>
              <a:ext cx="77" cy="151"/>
            </a:xfrm>
            <a:prstGeom prst="ellipse">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
          <p:nvSpPr>
            <p:cNvPr id="33816" name="TextBox 115"/>
            <p:cNvSpPr txBox="1">
              <a:spLocks noChangeArrowheads="1"/>
            </p:cNvSpPr>
            <p:nvPr/>
          </p:nvSpPr>
          <p:spPr bwMode="auto">
            <a:xfrm>
              <a:off x="1338" y="2369"/>
              <a:ext cx="2878" cy="1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000">
                  <a:latin typeface="Calibri" panose="020F0502020204030204" pitchFamily="34" charset="0"/>
                </a:rPr>
                <a:t> 10.0         11.0        12.0        13.0        14.0        15.0        16.0        17.0        18.0        19.0</a:t>
              </a:r>
              <a:endParaRPr lang="el-GR" sz="1000">
                <a:latin typeface="Calibri" panose="020F0502020204030204" pitchFamily="34" charset="0"/>
              </a:endParaRPr>
            </a:p>
          </p:txBody>
        </p:sp>
        <p:sp>
          <p:nvSpPr>
            <p:cNvPr id="33817" name="TextBox 116"/>
            <p:cNvSpPr txBox="1">
              <a:spLocks noChangeArrowheads="1"/>
            </p:cNvSpPr>
            <p:nvPr/>
          </p:nvSpPr>
          <p:spPr bwMode="auto">
            <a:xfrm>
              <a:off x="1338" y="3878"/>
              <a:ext cx="2340" cy="1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000">
                  <a:latin typeface="Calibri" panose="020F0502020204030204" pitchFamily="34" charset="0"/>
                </a:rPr>
                <a:t> 10.0         11.0        12.0        13.0        14.0        15.0        16.0        17.0  </a:t>
              </a:r>
              <a:endParaRPr lang="el-GR" sz="1000">
                <a:latin typeface="Calibri" panose="020F0502020204030204" pitchFamily="34" charset="0"/>
              </a:endParaRPr>
            </a:p>
          </p:txBody>
        </p:sp>
        <p:sp>
          <p:nvSpPr>
            <p:cNvPr id="2048" name="Δεξιό άγκιστρο 2047"/>
            <p:cNvSpPr/>
            <p:nvPr/>
          </p:nvSpPr>
          <p:spPr>
            <a:xfrm>
              <a:off x="4299" y="2510"/>
              <a:ext cx="395" cy="92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33819" name="TextBox 2048"/>
            <p:cNvSpPr txBox="1">
              <a:spLocks noChangeArrowheads="1"/>
            </p:cNvSpPr>
            <p:nvPr/>
          </p:nvSpPr>
          <p:spPr bwMode="auto">
            <a:xfrm>
              <a:off x="4747" y="2681"/>
              <a:ext cx="1254"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2600">
                  <a:latin typeface="Calibri" panose="020F0502020204030204" pitchFamily="34" charset="0"/>
                </a:rPr>
                <a:t>Normal to the ring</a:t>
              </a:r>
              <a:endParaRPr lang="el-GR" sz="2600">
                <a:latin typeface="Calibri" panose="020F0502020204030204" pitchFamily="34" charset="0"/>
              </a:endParaRPr>
            </a:p>
          </p:txBody>
        </p:sp>
        <p:sp>
          <p:nvSpPr>
            <p:cNvPr id="2" name="Δεξιό άγκιστρο 2052"/>
            <p:cNvSpPr/>
            <p:nvPr/>
          </p:nvSpPr>
          <p:spPr>
            <a:xfrm>
              <a:off x="4319" y="3471"/>
              <a:ext cx="359" cy="485"/>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dirty="0"/>
            </a:p>
          </p:txBody>
        </p:sp>
        <p:sp>
          <p:nvSpPr>
            <p:cNvPr id="33821" name="TextBox 2053"/>
            <p:cNvSpPr txBox="1">
              <a:spLocks noChangeArrowheads="1"/>
            </p:cNvSpPr>
            <p:nvPr/>
          </p:nvSpPr>
          <p:spPr bwMode="auto">
            <a:xfrm>
              <a:off x="4678" y="3540"/>
              <a:ext cx="1309"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2600" b="1">
                  <a:latin typeface="Calibri" panose="020F0502020204030204" pitchFamily="34" charset="0"/>
                </a:rPr>
                <a:t> </a:t>
              </a:r>
              <a:r>
                <a:rPr lang="en-US" sz="2600">
                  <a:latin typeface="Calibri" panose="020F0502020204030204" pitchFamily="34" charset="0"/>
                </a:rPr>
                <a:t>Methyl stem</a:t>
              </a:r>
              <a:r>
                <a:rPr lang="el-GR" sz="2600">
                  <a:latin typeface="Calibri" panose="020F0502020204030204" pitchFamily="34" charset="0"/>
                </a:rPr>
                <a:t> </a:t>
              </a:r>
            </a:p>
            <a:p>
              <a:pPr eaLnBrk="1" hangingPunct="1">
                <a:spcBef>
                  <a:spcPct val="0"/>
                </a:spcBef>
                <a:buFontTx/>
                <a:buNone/>
              </a:pPr>
              <a:endParaRPr lang="el-GR" sz="2600" u="sng">
                <a:latin typeface="Calibri" panose="020F0502020204030204" pitchFamily="34" charset="0"/>
              </a:endParaRPr>
            </a:p>
          </p:txBody>
        </p:sp>
        <p:grpSp>
          <p:nvGrpSpPr>
            <p:cNvPr id="33822" name="147 - Ομάδα"/>
            <p:cNvGrpSpPr>
              <a:grpSpLocks/>
            </p:cNvGrpSpPr>
            <p:nvPr/>
          </p:nvGrpSpPr>
          <p:grpSpPr bwMode="auto">
            <a:xfrm>
              <a:off x="1066" y="2527"/>
              <a:ext cx="447" cy="1359"/>
              <a:chOff x="1691680" y="3652004"/>
              <a:chExt cx="709745" cy="2157064"/>
            </a:xfrm>
          </p:grpSpPr>
          <p:grpSp>
            <p:nvGrpSpPr>
              <p:cNvPr id="33836" name="130 - Ομάδα"/>
              <p:cNvGrpSpPr>
                <a:grpSpLocks/>
              </p:cNvGrpSpPr>
              <p:nvPr/>
            </p:nvGrpSpPr>
            <p:grpSpPr bwMode="auto">
              <a:xfrm>
                <a:off x="1691680" y="3652004"/>
                <a:ext cx="709745" cy="709924"/>
                <a:chOff x="1691680" y="3652004"/>
                <a:chExt cx="709745" cy="709924"/>
              </a:xfrm>
            </p:grpSpPr>
            <p:sp>
              <p:nvSpPr>
                <p:cNvPr id="33847" name="128 - TextBox"/>
                <p:cNvSpPr txBox="1">
                  <a:spLocks noChangeArrowheads="1"/>
                </p:cNvSpPr>
                <p:nvPr/>
              </p:nvSpPr>
              <p:spPr bwMode="auto">
                <a:xfrm>
                  <a:off x="1691680" y="3652004"/>
                  <a:ext cx="500156" cy="30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400">
                      <a:latin typeface="Calibri" panose="020F0502020204030204" pitchFamily="34" charset="0"/>
                    </a:rPr>
                    <a:t>10.5</a:t>
                  </a:r>
                </a:p>
              </p:txBody>
            </p:sp>
            <p:sp>
              <p:nvSpPr>
                <p:cNvPr id="33848" name="125 - TextBox"/>
                <p:cNvSpPr txBox="1">
                  <a:spLocks noChangeArrowheads="1"/>
                </p:cNvSpPr>
                <p:nvPr/>
              </p:nvSpPr>
              <p:spPr bwMode="auto">
                <a:xfrm>
                  <a:off x="1784628" y="3886760"/>
                  <a:ext cx="6167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200" i="1">
                      <a:latin typeface="Calibri" panose="020F0502020204030204" pitchFamily="34" charset="0"/>
                    </a:rPr>
                    <a:t>X</a:t>
                  </a:r>
                  <a:r>
                    <a:rPr lang="en-US" sz="1200">
                      <a:latin typeface="Calibri" panose="020F0502020204030204" pitchFamily="34" charset="0"/>
                    </a:rPr>
                    <a:t>(Å)</a:t>
                  </a:r>
                </a:p>
              </p:txBody>
            </p:sp>
            <p:sp>
              <p:nvSpPr>
                <p:cNvPr id="33849" name="129 - TextBox"/>
                <p:cNvSpPr txBox="1">
                  <a:spLocks noChangeArrowheads="1"/>
                </p:cNvSpPr>
                <p:nvPr/>
              </p:nvSpPr>
              <p:spPr bwMode="auto">
                <a:xfrm>
                  <a:off x="1691680" y="4056994"/>
                  <a:ext cx="489041" cy="30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400">
                      <a:solidFill>
                        <a:srgbClr val="D60093"/>
                      </a:solidFill>
                      <a:latin typeface="Calibri" panose="020F0502020204030204" pitchFamily="34" charset="0"/>
                    </a:rPr>
                    <a:t>  </a:t>
                  </a:r>
                  <a:r>
                    <a:rPr lang="en-US" sz="1400">
                      <a:latin typeface="Calibri" panose="020F0502020204030204" pitchFamily="34" charset="0"/>
                    </a:rPr>
                    <a:t>9.5</a:t>
                  </a:r>
                </a:p>
              </p:txBody>
            </p:sp>
            <p:cxnSp>
              <p:nvCxnSpPr>
                <p:cNvPr id="122" name="121 - Ευθύγραμμο βέλος σύνδεσης"/>
                <p:cNvCxnSpPr/>
                <p:nvPr/>
              </p:nvCxnSpPr>
              <p:spPr>
                <a:xfrm flipV="1">
                  <a:off x="2175958" y="3737715"/>
                  <a:ext cx="0" cy="576169"/>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grpSp>
            <p:nvGrpSpPr>
              <p:cNvPr id="33837" name="132 - Ομάδα"/>
              <p:cNvGrpSpPr>
                <a:grpSpLocks/>
              </p:cNvGrpSpPr>
              <p:nvPr/>
            </p:nvGrpSpPr>
            <p:grpSpPr bwMode="auto">
              <a:xfrm>
                <a:off x="1691680" y="4321016"/>
                <a:ext cx="500486" cy="709931"/>
                <a:chOff x="1691680" y="3652004"/>
                <a:chExt cx="500486" cy="709931"/>
              </a:xfrm>
            </p:grpSpPr>
            <p:sp>
              <p:nvSpPr>
                <p:cNvPr id="33844" name="133 - TextBox"/>
                <p:cNvSpPr txBox="1">
                  <a:spLocks noChangeArrowheads="1"/>
                </p:cNvSpPr>
                <p:nvPr/>
              </p:nvSpPr>
              <p:spPr bwMode="auto">
                <a:xfrm>
                  <a:off x="1691680" y="3652004"/>
                  <a:ext cx="500486" cy="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400">
                      <a:latin typeface="Calibri" panose="020F0502020204030204" pitchFamily="34" charset="0"/>
                    </a:rPr>
                    <a:t>10.5</a:t>
                  </a:r>
                </a:p>
              </p:txBody>
            </p:sp>
            <p:sp>
              <p:nvSpPr>
                <p:cNvPr id="33845" name="135 - TextBox"/>
                <p:cNvSpPr txBox="1">
                  <a:spLocks noChangeArrowheads="1"/>
                </p:cNvSpPr>
                <p:nvPr/>
              </p:nvSpPr>
              <p:spPr bwMode="auto">
                <a:xfrm>
                  <a:off x="1691680" y="4057679"/>
                  <a:ext cx="489364" cy="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400">
                      <a:solidFill>
                        <a:srgbClr val="D60093"/>
                      </a:solidFill>
                      <a:latin typeface="Calibri" panose="020F0502020204030204" pitchFamily="34" charset="0"/>
                    </a:rPr>
                    <a:t>  </a:t>
                  </a:r>
                  <a:r>
                    <a:rPr lang="en-US" sz="1400">
                      <a:latin typeface="Calibri" panose="020F0502020204030204" pitchFamily="34" charset="0"/>
                    </a:rPr>
                    <a:t>9.5</a:t>
                  </a:r>
                </a:p>
              </p:txBody>
            </p:sp>
            <p:cxnSp>
              <p:nvCxnSpPr>
                <p:cNvPr id="137" name="136 - Ευθύγραμμο βέλος σύνδεσης"/>
                <p:cNvCxnSpPr/>
                <p:nvPr/>
              </p:nvCxnSpPr>
              <p:spPr>
                <a:xfrm flipV="1">
                  <a:off x="2175958" y="3736932"/>
                  <a:ext cx="0" cy="577756"/>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grpSp>
            <p:nvGrpSpPr>
              <p:cNvPr id="33838" name="138 - Ομάδα"/>
              <p:cNvGrpSpPr>
                <a:grpSpLocks/>
              </p:cNvGrpSpPr>
              <p:nvPr/>
            </p:nvGrpSpPr>
            <p:grpSpPr bwMode="auto">
              <a:xfrm>
                <a:off x="1691680" y="5099144"/>
                <a:ext cx="500486" cy="709924"/>
                <a:chOff x="1691680" y="3652004"/>
                <a:chExt cx="500486" cy="709924"/>
              </a:xfrm>
            </p:grpSpPr>
            <p:sp>
              <p:nvSpPr>
                <p:cNvPr id="33841" name="140 - TextBox"/>
                <p:cNvSpPr txBox="1">
                  <a:spLocks noChangeArrowheads="1"/>
                </p:cNvSpPr>
                <p:nvPr/>
              </p:nvSpPr>
              <p:spPr bwMode="auto">
                <a:xfrm>
                  <a:off x="1691680" y="3652004"/>
                  <a:ext cx="500486" cy="30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400">
                      <a:latin typeface="Calibri" panose="020F0502020204030204" pitchFamily="34" charset="0"/>
                    </a:rPr>
                    <a:t>10.5</a:t>
                  </a:r>
                </a:p>
              </p:txBody>
            </p:sp>
            <p:sp>
              <p:nvSpPr>
                <p:cNvPr id="33842" name="143 - TextBox"/>
                <p:cNvSpPr txBox="1">
                  <a:spLocks noChangeArrowheads="1"/>
                </p:cNvSpPr>
                <p:nvPr/>
              </p:nvSpPr>
              <p:spPr bwMode="auto">
                <a:xfrm>
                  <a:off x="1691680" y="4056994"/>
                  <a:ext cx="489364" cy="30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400">
                      <a:solidFill>
                        <a:srgbClr val="D60093"/>
                      </a:solidFill>
                      <a:latin typeface="Calibri" panose="020F0502020204030204" pitchFamily="34" charset="0"/>
                    </a:rPr>
                    <a:t>  </a:t>
                  </a:r>
                  <a:r>
                    <a:rPr lang="en-US" sz="1400">
                      <a:latin typeface="Calibri" panose="020F0502020204030204" pitchFamily="34" charset="0"/>
                    </a:rPr>
                    <a:t>9.5</a:t>
                  </a:r>
                </a:p>
              </p:txBody>
            </p:sp>
            <p:cxnSp>
              <p:nvCxnSpPr>
                <p:cNvPr id="145" name="144 - Ευθύγραμμο βέλος σύνδεσης"/>
                <p:cNvCxnSpPr/>
                <p:nvPr/>
              </p:nvCxnSpPr>
              <p:spPr>
                <a:xfrm flipV="1">
                  <a:off x="2175958" y="3738142"/>
                  <a:ext cx="0" cy="576169"/>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33839" name="145 - TextBox"/>
              <p:cNvSpPr txBox="1">
                <a:spLocks noChangeArrowheads="1"/>
              </p:cNvSpPr>
              <p:nvPr/>
            </p:nvSpPr>
            <p:spPr bwMode="auto">
              <a:xfrm>
                <a:off x="1769251" y="4550281"/>
                <a:ext cx="6167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200" i="1">
                    <a:latin typeface="Calibri" panose="020F0502020204030204" pitchFamily="34" charset="0"/>
                  </a:rPr>
                  <a:t>X</a:t>
                </a:r>
                <a:r>
                  <a:rPr lang="en-US" sz="1200">
                    <a:latin typeface="Calibri" panose="020F0502020204030204" pitchFamily="34" charset="0"/>
                  </a:rPr>
                  <a:t>(Å)</a:t>
                </a:r>
              </a:p>
            </p:txBody>
          </p:sp>
          <p:sp>
            <p:nvSpPr>
              <p:cNvPr id="33840" name="146 - TextBox"/>
              <p:cNvSpPr txBox="1">
                <a:spLocks noChangeArrowheads="1"/>
              </p:cNvSpPr>
              <p:nvPr/>
            </p:nvSpPr>
            <p:spPr bwMode="auto">
              <a:xfrm>
                <a:off x="1769508" y="5321429"/>
                <a:ext cx="6167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200" i="1">
                    <a:latin typeface="Calibri" panose="020F0502020204030204" pitchFamily="34" charset="0"/>
                  </a:rPr>
                  <a:t>X</a:t>
                </a:r>
                <a:r>
                  <a:rPr lang="en-US" sz="1200">
                    <a:latin typeface="Calibri" panose="020F0502020204030204" pitchFamily="34" charset="0"/>
                  </a:rPr>
                  <a:t>(Å)</a:t>
                </a:r>
              </a:p>
            </p:txBody>
          </p:sp>
        </p:grpSp>
        <p:sp>
          <p:nvSpPr>
            <p:cNvPr id="33823" name="148 - TextBox"/>
            <p:cNvSpPr txBox="1">
              <a:spLocks noChangeArrowheads="1"/>
            </p:cNvSpPr>
            <p:nvPr/>
          </p:nvSpPr>
          <p:spPr bwMode="auto">
            <a:xfrm>
              <a:off x="2355" y="3976"/>
              <a:ext cx="389"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sz="1900" i="1">
                  <a:latin typeface="Times New Roman" panose="02020603050405020304" pitchFamily="18" charset="0"/>
                </a:rPr>
                <a:t>ξ</a:t>
              </a:r>
              <a:r>
                <a:rPr lang="en-US" sz="1900">
                  <a:latin typeface="Calibri" panose="020F0502020204030204" pitchFamily="34" charset="0"/>
                </a:rPr>
                <a:t>(Å)</a:t>
              </a:r>
            </a:p>
          </p:txBody>
        </p:sp>
        <p:grpSp>
          <p:nvGrpSpPr>
            <p:cNvPr id="33824" name="154 - Ομάδα"/>
            <p:cNvGrpSpPr>
              <a:grpSpLocks noChangeAspect="1"/>
            </p:cNvGrpSpPr>
            <p:nvPr/>
          </p:nvGrpSpPr>
          <p:grpSpPr bwMode="auto">
            <a:xfrm>
              <a:off x="521" y="2592"/>
              <a:ext cx="453" cy="1429"/>
              <a:chOff x="6952004" y="3789040"/>
              <a:chExt cx="845470" cy="2664000"/>
            </a:xfrm>
          </p:grpSpPr>
          <p:pic>
            <p:nvPicPr>
              <p:cNvPr id="33834" name="155 - Εικόνα" descr="Εικόνα1.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952004" y="3789040"/>
                <a:ext cx="845470" cy="26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35" name="156 - TextBox"/>
              <p:cNvSpPr txBox="1">
                <a:spLocks noChangeArrowheads="1"/>
              </p:cNvSpPr>
              <p:nvPr/>
            </p:nvSpPr>
            <p:spPr bwMode="auto">
              <a:xfrm>
                <a:off x="7153573" y="4089183"/>
                <a:ext cx="283690" cy="2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sz="900">
                    <a:latin typeface="Calibri" panose="020F0502020204030204" pitchFamily="34" charset="0"/>
                  </a:rPr>
                  <a:t>2</a:t>
                </a:r>
                <a:endParaRPr lang="en-US" sz="900">
                  <a:latin typeface="Calibri" panose="020F0502020204030204" pitchFamily="34" charset="0"/>
                </a:endParaRPr>
              </a:p>
            </p:txBody>
          </p:sp>
        </p:grpSp>
        <p:pic>
          <p:nvPicPr>
            <p:cNvPr id="33825" name="Εικόνα 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377" y="2994"/>
              <a:ext cx="2208"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6" name="Εικόνα 2"/>
            <p:cNvPicPr>
              <a:picLocks noChangeAspect="1"/>
            </p:cNvPicPr>
            <p:nvPr/>
          </p:nvPicPr>
          <p:blipFill>
            <a:blip r:embed="rId18">
              <a:extLst>
                <a:ext uri="{28A0092B-C50C-407E-A947-70E740481C1C}">
                  <a14:useLocalDpi xmlns:a14="http://schemas.microsoft.com/office/drawing/2010/main" val="0"/>
                </a:ext>
              </a:extLst>
            </a:blip>
            <a:srcRect l="1866"/>
            <a:stretch>
              <a:fillRect/>
            </a:stretch>
          </p:blipFill>
          <p:spPr bwMode="auto">
            <a:xfrm>
              <a:off x="1403" y="2625"/>
              <a:ext cx="216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9" name="Ευθεία γραμμή σύνδεσης 138"/>
            <p:cNvCxnSpPr/>
            <p:nvPr/>
          </p:nvCxnSpPr>
          <p:spPr bwMode="auto">
            <a:xfrm>
              <a:off x="3579" y="2997"/>
              <a:ext cx="0" cy="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136 - Ευθύγραμμο βέλος σύνδεσης"/>
            <p:cNvCxnSpPr/>
            <p:nvPr/>
          </p:nvCxnSpPr>
          <p:spPr bwMode="auto">
            <a:xfrm flipV="1">
              <a:off x="1371" y="3004"/>
              <a:ext cx="0" cy="364"/>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33829" name="Εικόνα 4"/>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383" y="3479"/>
              <a:ext cx="2208"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3" name="144 - Ευθύγραμμο βέλος σύνδεσης"/>
            <p:cNvCxnSpPr/>
            <p:nvPr/>
          </p:nvCxnSpPr>
          <p:spPr bwMode="auto">
            <a:xfrm flipV="1">
              <a:off x="1371" y="3493"/>
              <a:ext cx="0" cy="363"/>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44" name="Ευθεία γραμμή σύνδεσης 143"/>
            <p:cNvCxnSpPr/>
            <p:nvPr/>
          </p:nvCxnSpPr>
          <p:spPr bwMode="auto">
            <a:xfrm>
              <a:off x="3591" y="3482"/>
              <a:ext cx="0" cy="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832" name="Text Box 111"/>
            <p:cNvSpPr txBox="1">
              <a:spLocks noChangeArrowheads="1"/>
            </p:cNvSpPr>
            <p:nvPr/>
          </p:nvSpPr>
          <p:spPr bwMode="auto">
            <a:xfrm>
              <a:off x="0" y="2035"/>
              <a:ext cx="5806" cy="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sz="2200">
                  <a:solidFill>
                    <a:srgbClr val="FF3300"/>
                  </a:solidFill>
                </a:rPr>
                <a:t>    </a:t>
              </a:r>
              <a:r>
                <a:rPr lang="en-US" sz="2200">
                  <a:solidFill>
                    <a:srgbClr val="FF3300"/>
                  </a:solidFill>
                </a:rPr>
                <a:t>Distribution of orientational free energy at different positions:</a:t>
              </a:r>
              <a:endParaRPr lang="el-GR" sz="2200">
                <a:solidFill>
                  <a:srgbClr val="FF3300"/>
                </a:solidFill>
              </a:endParaRPr>
            </a:p>
          </p:txBody>
        </p:sp>
        <p:sp>
          <p:nvSpPr>
            <p:cNvPr id="33833" name="Text Box 112"/>
            <p:cNvSpPr txBox="1">
              <a:spLocks noChangeArrowheads="1"/>
            </p:cNvSpPr>
            <p:nvPr/>
          </p:nvSpPr>
          <p:spPr bwMode="auto">
            <a:xfrm>
              <a:off x="455" y="2282"/>
              <a:ext cx="908"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400" b="1">
                  <a:solidFill>
                    <a:srgbClr val="009900"/>
                  </a:solidFill>
                  <a:latin typeface="Calibri" panose="020F0502020204030204" pitchFamily="34" charset="0"/>
                </a:rPr>
                <a:t>Color code</a:t>
              </a:r>
              <a:r>
                <a:rPr lang="el-GR" sz="1400" b="1">
                  <a:solidFill>
                    <a:srgbClr val="009900"/>
                  </a:solidFill>
                  <a:latin typeface="Calibri" panose="020F0502020204030204" pitchFamily="34" charset="0"/>
                </a:rPr>
                <a:t> </a:t>
              </a:r>
              <a:endParaRPr lang="el-GR" sz="1400" b="1" i="1">
                <a:solidFill>
                  <a:srgbClr val="009900"/>
                </a:solidFill>
                <a:latin typeface="Times New Roman" panose="02020603050405020304" pitchFamily="18" charset="0"/>
              </a:endParaRPr>
            </a:p>
          </p:txBody>
        </p:sp>
      </p:grpSp>
      <p:sp>
        <p:nvSpPr>
          <p:cNvPr id="33805" name="Text Box 113"/>
          <p:cNvSpPr txBox="1">
            <a:spLocks noChangeArrowheads="1"/>
          </p:cNvSpPr>
          <p:nvPr/>
        </p:nvSpPr>
        <p:spPr bwMode="auto">
          <a:xfrm>
            <a:off x="4349750" y="2781300"/>
            <a:ext cx="503238"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2700" b="1">
                <a:solidFill>
                  <a:srgbClr val="009900"/>
                </a:solidFill>
                <a:latin typeface="Calibri" panose="020F0502020204030204" pitchFamily="34" charset="0"/>
              </a:rPr>
              <a:t>I</a:t>
            </a:r>
            <a:endParaRPr lang="el-GR" sz="2700" b="1">
              <a:solidFill>
                <a:srgbClr val="009900"/>
              </a:solidFill>
              <a:latin typeface="Calibri" panose="020F0502020204030204" pitchFamily="34" charset="0"/>
            </a:endParaRPr>
          </a:p>
        </p:txBody>
      </p:sp>
      <p:sp>
        <p:nvSpPr>
          <p:cNvPr id="33806" name="Text Box 114"/>
          <p:cNvSpPr txBox="1">
            <a:spLocks noChangeArrowheads="1"/>
          </p:cNvSpPr>
          <p:nvPr/>
        </p:nvSpPr>
        <p:spPr bwMode="auto">
          <a:xfrm>
            <a:off x="2020888" y="2755900"/>
            <a:ext cx="503237"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2700" b="1">
                <a:solidFill>
                  <a:srgbClr val="FF0000"/>
                </a:solidFill>
                <a:latin typeface="Calibri" panose="020F0502020204030204" pitchFamily="34" charset="0"/>
              </a:rPr>
              <a:t>S</a:t>
            </a:r>
            <a:endParaRPr lang="el-GR" sz="2700" b="1">
              <a:solidFill>
                <a:srgbClr val="FF0000"/>
              </a:solidFill>
              <a:latin typeface="Calibri" panose="020F0502020204030204" pitchFamily="34" charset="0"/>
            </a:endParaRPr>
          </a:p>
        </p:txBody>
      </p:sp>
      <p:sp>
        <p:nvSpPr>
          <p:cNvPr id="33807" name="Text Box 115"/>
          <p:cNvSpPr txBox="1">
            <a:spLocks noChangeArrowheads="1"/>
          </p:cNvSpPr>
          <p:nvPr/>
        </p:nvSpPr>
        <p:spPr bwMode="auto">
          <a:xfrm>
            <a:off x="6589713" y="2781300"/>
            <a:ext cx="503237"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2700" b="1">
                <a:solidFill>
                  <a:srgbClr val="FF0000"/>
                </a:solidFill>
                <a:latin typeface="Calibri" panose="020F0502020204030204" pitchFamily="34" charset="0"/>
              </a:rPr>
              <a:t>S</a:t>
            </a:r>
            <a:endParaRPr lang="el-GR" sz="2700" b="1">
              <a:solidFill>
                <a:srgbClr val="FF0000"/>
              </a:solidFill>
              <a:latin typeface="Calibri" panose="020F0502020204030204" pitchFamily="34" charset="0"/>
            </a:endParaRPr>
          </a:p>
        </p:txBody>
      </p:sp>
      <p:sp>
        <p:nvSpPr>
          <p:cNvPr id="33808" name="TextBox 2"/>
          <p:cNvSpPr txBox="1">
            <a:spLocks noChangeArrowheads="1"/>
          </p:cNvSpPr>
          <p:nvPr/>
        </p:nvSpPr>
        <p:spPr bwMode="auto">
          <a:xfrm>
            <a:off x="0" y="5715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1800">
                <a:solidFill>
                  <a:srgbClr val="009900"/>
                </a:solidFill>
              </a:rPr>
              <a:t>P.D. </a:t>
            </a:r>
            <a:r>
              <a:rPr lang="el-GR" sz="1800">
                <a:solidFill>
                  <a:srgbClr val="009900"/>
                </a:solidFill>
              </a:rPr>
              <a:t>Kolokathis, </a:t>
            </a:r>
            <a:r>
              <a:rPr lang="en-US" sz="1800">
                <a:solidFill>
                  <a:srgbClr val="009900"/>
                </a:solidFill>
              </a:rPr>
              <a:t>G.</a:t>
            </a:r>
            <a:r>
              <a:rPr lang="el-GR" sz="1800">
                <a:solidFill>
                  <a:srgbClr val="009900"/>
                </a:solidFill>
              </a:rPr>
              <a:t> Kali, </a:t>
            </a:r>
            <a:r>
              <a:rPr lang="en-US" sz="1800">
                <a:solidFill>
                  <a:srgbClr val="009900"/>
                </a:solidFill>
              </a:rPr>
              <a:t> H. J</a:t>
            </a:r>
            <a:r>
              <a:rPr lang="el-GR" sz="1800">
                <a:solidFill>
                  <a:srgbClr val="009900"/>
                </a:solidFill>
              </a:rPr>
              <a:t>obic,</a:t>
            </a:r>
            <a:r>
              <a:rPr lang="en-US" sz="1800">
                <a:solidFill>
                  <a:srgbClr val="009900"/>
                </a:solidFill>
              </a:rPr>
              <a:t> DNT</a:t>
            </a:r>
            <a:r>
              <a:rPr lang="el-GR" sz="1800">
                <a:solidFill>
                  <a:srgbClr val="009900"/>
                </a:solidFill>
              </a:rPr>
              <a:t>. </a:t>
            </a:r>
            <a:r>
              <a:rPr lang="el-GR" sz="1800" i="1">
                <a:solidFill>
                  <a:srgbClr val="009900"/>
                </a:solidFill>
              </a:rPr>
              <a:t>J. Phys. Chem</a:t>
            </a:r>
            <a:r>
              <a:rPr lang="el-GR" sz="1800">
                <a:solidFill>
                  <a:srgbClr val="009900"/>
                </a:solidFill>
              </a:rPr>
              <a:t>. </a:t>
            </a:r>
            <a:r>
              <a:rPr lang="el-GR" sz="1800" i="1">
                <a:solidFill>
                  <a:srgbClr val="009900"/>
                </a:solidFill>
              </a:rPr>
              <a:t>C</a:t>
            </a:r>
            <a:r>
              <a:rPr lang="el-GR" sz="1800">
                <a:solidFill>
                  <a:srgbClr val="009900"/>
                </a:solidFill>
              </a:rPr>
              <a:t> </a:t>
            </a:r>
            <a:r>
              <a:rPr lang="en-US" sz="1800" b="1">
                <a:solidFill>
                  <a:srgbClr val="009900"/>
                </a:solidFill>
              </a:rPr>
              <a:t>120</a:t>
            </a:r>
            <a:r>
              <a:rPr lang="el-GR" sz="1800">
                <a:solidFill>
                  <a:srgbClr val="009900"/>
                </a:solidFill>
              </a:rPr>
              <a:t>, 21410-21426</a:t>
            </a:r>
            <a:r>
              <a:rPr lang="en-US" sz="1800">
                <a:solidFill>
                  <a:srgbClr val="009900"/>
                </a:solidFill>
              </a:rPr>
              <a:t> (2016)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58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15"/>
          <p:cNvGrpSpPr>
            <a:grpSpLocks/>
          </p:cNvGrpSpPr>
          <p:nvPr/>
        </p:nvGrpSpPr>
        <p:grpSpPr bwMode="auto">
          <a:xfrm>
            <a:off x="554038" y="436563"/>
            <a:ext cx="7812087" cy="6438900"/>
            <a:chOff x="249" y="119"/>
            <a:chExt cx="4921" cy="4192"/>
          </a:xfrm>
        </p:grpSpPr>
        <p:pic>
          <p:nvPicPr>
            <p:cNvPr id="34820" name="Εικόνα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1" y="119"/>
              <a:ext cx="4467" cy="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 y="618"/>
              <a:ext cx="684"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2" name="TextBox 5"/>
            <p:cNvSpPr txBox="1">
              <a:spLocks noChangeArrowheads="1"/>
            </p:cNvSpPr>
            <p:nvPr/>
          </p:nvSpPr>
          <p:spPr bwMode="auto">
            <a:xfrm>
              <a:off x="2744" y="316"/>
              <a:ext cx="1905" cy="3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2600">
                  <a:latin typeface="Calibri" panose="020F0502020204030204" pitchFamily="34" charset="0"/>
                </a:rPr>
                <a:t>Neutron </a:t>
              </a:r>
              <a:r>
                <a:rPr lang="en-US" sz="2600" b="1">
                  <a:latin typeface="Calibri" panose="020F0502020204030204" pitchFamily="34" charset="0"/>
                </a:rPr>
                <a:t>S</a:t>
              </a:r>
              <a:r>
                <a:rPr lang="en-US" sz="2600">
                  <a:latin typeface="Calibri" panose="020F0502020204030204" pitchFamily="34" charset="0"/>
                </a:rPr>
                <a:t>pin-</a:t>
              </a:r>
              <a:r>
                <a:rPr lang="en-US" sz="2600" b="1">
                  <a:latin typeface="Calibri" panose="020F0502020204030204" pitchFamily="34" charset="0"/>
                </a:rPr>
                <a:t>E</a:t>
              </a:r>
              <a:r>
                <a:rPr lang="en-US" sz="2600">
                  <a:latin typeface="Calibri" panose="020F0502020204030204" pitchFamily="34" charset="0"/>
                </a:rPr>
                <a:t>cho</a:t>
              </a:r>
              <a:endParaRPr lang="el-GR" sz="2600">
                <a:latin typeface="Calibri" panose="020F0502020204030204" pitchFamily="34" charset="0"/>
              </a:endParaRPr>
            </a:p>
          </p:txBody>
        </p:sp>
        <p:pic>
          <p:nvPicPr>
            <p:cNvPr id="34823" name="Εικόνα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 y="2161"/>
              <a:ext cx="4467" cy="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7" y="1888"/>
              <a:ext cx="365"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7" y="3927"/>
              <a:ext cx="365"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 y="2604"/>
              <a:ext cx="684"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Ευθεία γραμμή σύνδεσης 10"/>
            <p:cNvCxnSpPr/>
            <p:nvPr/>
          </p:nvCxnSpPr>
          <p:spPr>
            <a:xfrm>
              <a:off x="1387" y="845"/>
              <a:ext cx="3141" cy="907"/>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34828" name="TextBox 12"/>
            <p:cNvSpPr txBox="1">
              <a:spLocks noChangeArrowheads="1"/>
            </p:cNvSpPr>
            <p:nvPr/>
          </p:nvSpPr>
          <p:spPr bwMode="auto">
            <a:xfrm>
              <a:off x="3288" y="2335"/>
              <a:ext cx="1027" cy="3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2600">
                  <a:latin typeface="Calibri" panose="020F0502020204030204" pitchFamily="34" charset="0"/>
                </a:rPr>
                <a:t>Simulation</a:t>
              </a:r>
              <a:endParaRPr lang="el-GR" sz="2600">
                <a:latin typeface="Calibri" panose="020F0502020204030204" pitchFamily="34" charset="0"/>
              </a:endParaRPr>
            </a:p>
          </p:txBody>
        </p:sp>
        <p:pic>
          <p:nvPicPr>
            <p:cNvPr id="34829" name="Εικόνα 13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73" y="482"/>
              <a:ext cx="391"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Εικόνα 13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90" y="2342"/>
              <a:ext cx="391"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Picture 2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92" y="1163"/>
              <a:ext cx="289"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2" name="Picture 2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73" y="2886"/>
              <a:ext cx="289"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19" name="Text Box 16"/>
          <p:cNvSpPr txBox="1">
            <a:spLocks noChangeArrowheads="1"/>
          </p:cNvSpPr>
          <p:nvPr/>
        </p:nvSpPr>
        <p:spPr bwMode="auto">
          <a:xfrm>
            <a:off x="123825" y="31750"/>
            <a:ext cx="8820150"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2700">
                <a:solidFill>
                  <a:srgbClr val="FF0000"/>
                </a:solidFill>
                <a:latin typeface="Calibri" panose="020F0502020204030204" pitchFamily="34" charset="0"/>
              </a:rPr>
              <a:t>DIFFUSION COEFFICIENTS IN SILICALITE</a:t>
            </a:r>
            <a:r>
              <a:rPr lang="en-US" sz="2700">
                <a:solidFill>
                  <a:srgbClr val="FF0000"/>
                </a:solidFill>
                <a:latin typeface="Arial Unicode MS" panose="020B0604020202020204" pitchFamily="34" charset="-128"/>
              </a:rPr>
              <a:t>-1</a:t>
            </a:r>
            <a:endParaRPr lang="el-GR" sz="2700">
              <a:solidFill>
                <a:srgbClr val="FF0000"/>
              </a:solidFill>
              <a:latin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218" name="Text Box 11"/>
          <p:cNvSpPr txBox="1">
            <a:spLocks noChangeArrowheads="1"/>
          </p:cNvSpPr>
          <p:nvPr/>
        </p:nvSpPr>
        <p:spPr bwMode="auto">
          <a:xfrm>
            <a:off x="611188" y="4516438"/>
            <a:ext cx="3116262"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pPr algn="ctr" eaLnBrk="1" hangingPunct="1">
              <a:spcBef>
                <a:spcPct val="50000"/>
              </a:spcBef>
            </a:pPr>
            <a:r>
              <a:rPr lang="en-US" altLang="el-GR" sz="2400">
                <a:solidFill>
                  <a:srgbClr val="000000"/>
                </a:solidFill>
                <a:latin typeface="Times New Roman" panose="02020603050405020304" pitchFamily="18" charset="0"/>
                <a:cs typeface="Times New Roman" panose="02020603050405020304" pitchFamily="18" charset="0"/>
              </a:rPr>
              <a:t>LJ </a:t>
            </a:r>
            <a:r>
              <a:rPr lang="en-US" altLang="el-GR" sz="2400">
                <a:solidFill>
                  <a:srgbClr val="000000"/>
                </a:solidFill>
              </a:rPr>
              <a:t>Mixture in </a:t>
            </a:r>
            <a:r>
              <a:rPr lang="en-US" altLang="el-GR" sz="2400" i="1">
                <a:solidFill>
                  <a:srgbClr val="000000"/>
                </a:solidFill>
                <a:latin typeface="Times New Roman" panose="02020603050405020304" pitchFamily="18" charset="0"/>
                <a:cs typeface="Times New Roman" panose="02020603050405020304" pitchFamily="18" charset="0"/>
              </a:rPr>
              <a:t>NpT</a:t>
            </a:r>
            <a:r>
              <a:rPr lang="en-US" altLang="el-GR" sz="2400">
                <a:solidFill>
                  <a:srgbClr val="000000"/>
                </a:solidFill>
                <a:latin typeface="Times New Roman" panose="02020603050405020304" pitchFamily="18" charset="0"/>
                <a:cs typeface="Times New Roman" panose="02020603050405020304" pitchFamily="18" charset="0"/>
              </a:rPr>
              <a:t> </a:t>
            </a:r>
            <a:r>
              <a:rPr lang="en-US" altLang="el-GR" sz="2400">
                <a:solidFill>
                  <a:srgbClr val="000000"/>
                </a:solidFill>
              </a:rPr>
              <a:t>ensemble</a:t>
            </a:r>
            <a:endParaRPr lang="el-GR" altLang="el-GR" sz="2400">
              <a:solidFill>
                <a:srgbClr val="000000"/>
              </a:solidFill>
            </a:endParaRPr>
          </a:p>
        </p:txBody>
      </p:sp>
      <p:sp>
        <p:nvSpPr>
          <p:cNvPr id="9219" name="Text Box 16"/>
          <p:cNvSpPr txBox="1">
            <a:spLocks noChangeArrowheads="1"/>
          </p:cNvSpPr>
          <p:nvPr/>
        </p:nvSpPr>
        <p:spPr bwMode="auto">
          <a:xfrm>
            <a:off x="4211638" y="1123950"/>
            <a:ext cx="39592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pPr eaLnBrk="1" hangingPunct="1">
              <a:spcBef>
                <a:spcPct val="50000"/>
              </a:spcBef>
            </a:pPr>
            <a:r>
              <a:rPr lang="en-US" altLang="el-GR">
                <a:solidFill>
                  <a:srgbClr val="0000FF"/>
                </a:solidFill>
              </a:rPr>
              <a:t>Analysis of fluctuations</a:t>
            </a:r>
            <a:r>
              <a:rPr lang="en-US" altLang="el-GR"/>
              <a:t> </a:t>
            </a:r>
            <a:endParaRPr lang="el-GR" altLang="el-GR"/>
          </a:p>
        </p:txBody>
      </p:sp>
      <p:sp>
        <p:nvSpPr>
          <p:cNvPr id="9220" name="Text Box 19"/>
          <p:cNvSpPr txBox="1">
            <a:spLocks noChangeArrowheads="1"/>
          </p:cNvSpPr>
          <p:nvPr/>
        </p:nvSpPr>
        <p:spPr bwMode="auto">
          <a:xfrm>
            <a:off x="4119563" y="1649413"/>
            <a:ext cx="5059362"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pPr eaLnBrk="1" hangingPunct="1">
              <a:spcBef>
                <a:spcPct val="50000"/>
              </a:spcBef>
            </a:pPr>
            <a:r>
              <a:rPr lang="en-US" altLang="el-GR" sz="2400">
                <a:solidFill>
                  <a:srgbClr val="000000"/>
                </a:solidFill>
              </a:rPr>
              <a:t>provides</a:t>
            </a:r>
            <a:r>
              <a:rPr lang="en-US" altLang="el-GR" sz="2400">
                <a:solidFill>
                  <a:srgbClr val="000000"/>
                </a:solidFill>
                <a:latin typeface="Times New Roman" panose="02020603050405020304" pitchFamily="18" charset="0"/>
                <a:cs typeface="Times New Roman" panose="02020603050405020304" pitchFamily="18" charset="0"/>
              </a:rPr>
              <a:t> </a:t>
            </a:r>
            <a:r>
              <a:rPr lang="en-US" altLang="el-GR" sz="24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el-GR" sz="2400"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N</a:t>
            </a:r>
            <a:r>
              <a:rPr lang="en-US" altLang="el-GR" sz="2400" i="1" baseline="-25000">
                <a:solidFill>
                  <a:srgbClr val="D60093"/>
                </a:solidFill>
                <a:latin typeface="Times New Roman" panose="02020603050405020304" pitchFamily="18" charset="0"/>
                <a:cs typeface="Times New Roman" panose="02020603050405020304" pitchFamily="18" charset="0"/>
                <a:sym typeface="Symbol" panose="05050102010706020507" pitchFamily="18" charset="2"/>
              </a:rPr>
              <a:t>i</a:t>
            </a:r>
            <a:r>
              <a:rPr lang="en-US" altLang="el-GR" sz="24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l-GR" sz="2400"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N</a:t>
            </a:r>
            <a:r>
              <a:rPr lang="en-US" altLang="el-GR" sz="2400" i="1" baseline="-25000">
                <a:solidFill>
                  <a:srgbClr val="00CC66"/>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l-GR" sz="24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l-GR" sz="2400"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N</a:t>
            </a:r>
            <a:r>
              <a:rPr lang="en-US" altLang="el-GR" sz="2400" i="1" baseline="-25000">
                <a:solidFill>
                  <a:srgbClr val="D60093"/>
                </a:solidFill>
                <a:latin typeface="Times New Roman" panose="02020603050405020304" pitchFamily="18" charset="0"/>
                <a:cs typeface="Times New Roman" panose="02020603050405020304" pitchFamily="18" charset="0"/>
                <a:sym typeface="Symbol" panose="05050102010706020507" pitchFamily="18" charset="2"/>
              </a:rPr>
              <a:t>i</a:t>
            </a:r>
            <a:r>
              <a:rPr lang="en-US" altLang="el-GR" sz="2400" baseline="-2500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l-GR" sz="2400"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N</a:t>
            </a:r>
            <a:r>
              <a:rPr lang="en-US" altLang="el-GR" sz="2400" i="1" baseline="-25000">
                <a:solidFill>
                  <a:srgbClr val="00CC66"/>
                </a:solidFill>
                <a:latin typeface="Times New Roman" panose="02020603050405020304" pitchFamily="18" charset="0"/>
                <a:cs typeface="Times New Roman" panose="02020603050405020304" pitchFamily="18" charset="0"/>
                <a:sym typeface="Symbol" panose="05050102010706020507" pitchFamily="18" charset="2"/>
              </a:rPr>
              <a:t>j</a:t>
            </a:r>
            <a:r>
              <a:rPr lang="en-US" altLang="el-GR" sz="2400" baseline="-2500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l-GR" sz="24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l-GR" sz="2400">
                <a:solidFill>
                  <a:srgbClr val="000000"/>
                </a:solidFill>
                <a:sym typeface="Symbol" panose="05050102010706020507" pitchFamily="18" charset="2"/>
              </a:rPr>
              <a:t>in the volume</a:t>
            </a:r>
            <a:r>
              <a:rPr lang="en-US" altLang="el-GR" sz="24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l-GR" sz="2400" i="1">
                <a:solidFill>
                  <a:srgbClr val="0000FF"/>
                </a:solidFill>
                <a:latin typeface="Times New Roman" panose="02020603050405020304" pitchFamily="18" charset="0"/>
                <a:cs typeface="Times New Roman" panose="02020603050405020304" pitchFamily="18" charset="0"/>
                <a:sym typeface="Symbol" panose="05050102010706020507" pitchFamily="18" charset="2"/>
              </a:rPr>
              <a:t>V</a:t>
            </a:r>
            <a:r>
              <a:rPr lang="en-US" altLang="el-GR" sz="24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l-GR" sz="2400">
                <a:solidFill>
                  <a:srgbClr val="000000"/>
                </a:solidFill>
                <a:sym typeface="Symbol" panose="05050102010706020507" pitchFamily="18" charset="2"/>
              </a:rPr>
              <a:t>from which the Kirkwood-Buff integrals can be calculated</a:t>
            </a:r>
          </a:p>
        </p:txBody>
      </p:sp>
      <p:graphicFrame>
        <p:nvGraphicFramePr>
          <p:cNvPr id="9221" name="Object 20"/>
          <p:cNvGraphicFramePr>
            <a:graphicFrameLocks noGrp="1" noChangeAspect="1"/>
          </p:cNvGraphicFramePr>
          <p:nvPr>
            <p:ph idx="4294967295"/>
          </p:nvPr>
        </p:nvGraphicFramePr>
        <p:xfrm>
          <a:off x="4043363" y="3078163"/>
          <a:ext cx="4818062" cy="1184275"/>
        </p:xfrm>
        <a:graphic>
          <a:graphicData uri="http://schemas.openxmlformats.org/presentationml/2006/ole">
            <mc:AlternateContent xmlns:mc="http://schemas.openxmlformats.org/markup-compatibility/2006">
              <mc:Choice xmlns:v="urn:schemas-microsoft-com:vml" Requires="v">
                <p:oleObj spid="_x0000_s9264" name="Equation" r:id="rId4" imgW="2273040" imgH="558720" progId="Equation.DSMT4">
                  <p:embed/>
                </p:oleObj>
              </mc:Choice>
              <mc:Fallback>
                <p:oleObj name="Equation" r:id="rId4" imgW="2273040" imgH="558720" progId="Equation.DSMT4">
                  <p:embed/>
                  <p:pic>
                    <p:nvPicPr>
                      <p:cNvPr id="0" name="Object 20"/>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3363" y="3078163"/>
                        <a:ext cx="4818062" cy="118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3" name="Rectangle 24"/>
          <p:cNvSpPr>
            <a:spLocks noGrp="1" noChangeArrowheads="1"/>
          </p:cNvSpPr>
          <p:nvPr>
            <p:ph type="title"/>
          </p:nvPr>
        </p:nvSpPr>
        <p:spPr>
          <a:xfrm>
            <a:off x="0" y="138113"/>
            <a:ext cx="9144000" cy="457200"/>
          </a:xfrm>
        </p:spPr>
        <p:txBody>
          <a:bodyPr/>
          <a:lstStyle/>
          <a:p>
            <a:pPr algn="ctr">
              <a:defRPr/>
            </a:pPr>
            <a:r>
              <a:rPr lang="en-US" altLang="el-GR" sz="2800" dirty="0" smtClean="0">
                <a:solidFill>
                  <a:srgbClr val="FF0000"/>
                </a:solidFill>
                <a:ea typeface="+mn-ea"/>
                <a:sym typeface="Symbol" panose="05050102010706020507" pitchFamily="18" charset="2"/>
              </a:rPr>
              <a:t>Mixing Thermodynamics from molecular simulation</a:t>
            </a:r>
            <a:endParaRPr lang="el-GR" altLang="el-GR" sz="2800" dirty="0">
              <a:solidFill>
                <a:srgbClr val="FF0000"/>
              </a:solidFill>
              <a:ea typeface="+mn-ea"/>
              <a:sym typeface="Symbol" panose="05050102010706020507" pitchFamily="18" charset="2"/>
            </a:endParaRPr>
          </a:p>
        </p:txBody>
      </p:sp>
      <p:sp>
        <p:nvSpPr>
          <p:cNvPr id="9223" name="Rectangle 23"/>
          <p:cNvSpPr>
            <a:spLocks noChangeArrowheads="1"/>
          </p:cNvSpPr>
          <p:nvPr/>
        </p:nvSpPr>
        <p:spPr bwMode="auto">
          <a:xfrm>
            <a:off x="4173538" y="4265613"/>
            <a:ext cx="50212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r>
              <a:rPr lang="en-US" sz="2400" i="1">
                <a:solidFill>
                  <a:srgbClr val="000000"/>
                </a:solidFill>
                <a:latin typeface="Times New Roman" panose="02020603050405020304" pitchFamily="18" charset="0"/>
                <a:cs typeface="Times New Roman" panose="02020603050405020304" pitchFamily="18" charset="0"/>
              </a:rPr>
              <a:t>N</a:t>
            </a:r>
            <a:r>
              <a:rPr lang="en-US" sz="2400" i="1" baseline="-25000">
                <a:solidFill>
                  <a:srgbClr val="D60093"/>
                </a:solidFill>
                <a:latin typeface="Times New Roman" panose="02020603050405020304" pitchFamily="18" charset="0"/>
                <a:cs typeface="Times New Roman" panose="02020603050405020304" pitchFamily="18" charset="0"/>
              </a:rPr>
              <a:t>i</a:t>
            </a:r>
            <a:r>
              <a:rPr lang="en-US" sz="2400">
                <a:solidFill>
                  <a:srgbClr val="000000"/>
                </a:solidFill>
                <a:latin typeface="Times New Roman" panose="02020603050405020304" pitchFamily="18" charset="0"/>
                <a:cs typeface="Times New Roman" panose="02020603050405020304" pitchFamily="18" charset="0"/>
              </a:rPr>
              <a:t> </a:t>
            </a:r>
            <a:r>
              <a:rPr lang="en-US" sz="2400">
                <a:solidFill>
                  <a:srgbClr val="000000"/>
                </a:solidFill>
              </a:rPr>
              <a:t>,</a:t>
            </a:r>
            <a:r>
              <a:rPr lang="en-US" sz="2400">
                <a:solidFill>
                  <a:srgbClr val="000000"/>
                </a:solidFill>
                <a:latin typeface="Times New Roman" panose="02020603050405020304" pitchFamily="18" charset="0"/>
                <a:cs typeface="Times New Roman" panose="02020603050405020304" pitchFamily="18" charset="0"/>
              </a:rPr>
              <a:t> </a:t>
            </a:r>
            <a:r>
              <a:rPr lang="en-US" sz="2400" i="1">
                <a:solidFill>
                  <a:srgbClr val="000000"/>
                </a:solidFill>
                <a:latin typeface="Times New Roman" panose="02020603050405020304" pitchFamily="18" charset="0"/>
                <a:cs typeface="Times New Roman" panose="02020603050405020304" pitchFamily="18" charset="0"/>
              </a:rPr>
              <a:t>N</a:t>
            </a:r>
            <a:r>
              <a:rPr lang="en-US" sz="2400" i="1" baseline="-25000">
                <a:solidFill>
                  <a:srgbClr val="00CC66"/>
                </a:solidFill>
                <a:latin typeface="Times New Roman" panose="02020603050405020304" pitchFamily="18" charset="0"/>
                <a:cs typeface="Times New Roman" panose="02020603050405020304" pitchFamily="18" charset="0"/>
              </a:rPr>
              <a:t>j</a:t>
            </a:r>
            <a:r>
              <a:rPr lang="en-US" sz="2400">
                <a:solidFill>
                  <a:srgbClr val="000000"/>
                </a:solidFill>
                <a:latin typeface="Times New Roman" panose="02020603050405020304" pitchFamily="18" charset="0"/>
                <a:cs typeface="Times New Roman" panose="02020603050405020304" pitchFamily="18" charset="0"/>
              </a:rPr>
              <a:t> </a:t>
            </a:r>
            <a:r>
              <a:rPr lang="en-US" sz="2400">
                <a:solidFill>
                  <a:srgbClr val="000000"/>
                </a:solidFill>
              </a:rPr>
              <a:t>: numbers of molecules of species </a:t>
            </a:r>
            <a:r>
              <a:rPr lang="en-US" sz="2400" i="1">
                <a:solidFill>
                  <a:srgbClr val="D60093"/>
                </a:solidFill>
                <a:latin typeface="Times New Roman" panose="02020603050405020304" pitchFamily="18" charset="0"/>
                <a:cs typeface="Times New Roman" panose="02020603050405020304" pitchFamily="18" charset="0"/>
              </a:rPr>
              <a:t>i</a:t>
            </a:r>
            <a:r>
              <a:rPr lang="en-US" sz="2400">
                <a:solidFill>
                  <a:srgbClr val="000000"/>
                </a:solidFill>
                <a:latin typeface="Times New Roman" panose="02020603050405020304" pitchFamily="18" charset="0"/>
                <a:cs typeface="Times New Roman" panose="02020603050405020304" pitchFamily="18" charset="0"/>
              </a:rPr>
              <a:t> </a:t>
            </a:r>
            <a:r>
              <a:rPr lang="en-US" sz="2400">
                <a:solidFill>
                  <a:srgbClr val="000000"/>
                </a:solidFill>
              </a:rPr>
              <a:t>and</a:t>
            </a:r>
            <a:r>
              <a:rPr lang="en-US" sz="2400">
                <a:solidFill>
                  <a:srgbClr val="000000"/>
                </a:solidFill>
                <a:latin typeface="Times New Roman" panose="02020603050405020304" pitchFamily="18" charset="0"/>
                <a:cs typeface="Times New Roman" panose="02020603050405020304" pitchFamily="18" charset="0"/>
              </a:rPr>
              <a:t> </a:t>
            </a:r>
            <a:r>
              <a:rPr lang="en-US" sz="2400" i="1">
                <a:solidFill>
                  <a:srgbClr val="00CC66"/>
                </a:solidFill>
                <a:latin typeface="Times New Roman" panose="02020603050405020304" pitchFamily="18" charset="0"/>
                <a:cs typeface="Times New Roman" panose="02020603050405020304" pitchFamily="18" charset="0"/>
              </a:rPr>
              <a:t>j</a:t>
            </a:r>
            <a:r>
              <a:rPr lang="en-US" sz="2400">
                <a:solidFill>
                  <a:srgbClr val="000000"/>
                </a:solidFill>
                <a:latin typeface="Times New Roman" panose="02020603050405020304" pitchFamily="18" charset="0"/>
                <a:cs typeface="Times New Roman" panose="02020603050405020304" pitchFamily="18" charset="0"/>
              </a:rPr>
              <a:t> </a:t>
            </a:r>
            <a:r>
              <a:rPr lang="en-US" sz="2400">
                <a:solidFill>
                  <a:srgbClr val="000000"/>
                </a:solidFill>
              </a:rPr>
              <a:t>in a reference volume </a:t>
            </a:r>
            <a:r>
              <a:rPr lang="en-US" sz="2400" i="1">
                <a:solidFill>
                  <a:srgbClr val="0000FF"/>
                </a:solidFill>
                <a:latin typeface="Times New Roman" panose="02020603050405020304" pitchFamily="18" charset="0"/>
                <a:cs typeface="Times New Roman" panose="02020603050405020304" pitchFamily="18" charset="0"/>
              </a:rPr>
              <a:t>V</a:t>
            </a:r>
            <a:r>
              <a:rPr lang="en-US" sz="2400">
                <a:solidFill>
                  <a:srgbClr val="000000"/>
                </a:solidFill>
                <a:latin typeface="Times New Roman" panose="02020603050405020304" pitchFamily="18" charset="0"/>
                <a:cs typeface="Times New Roman" panose="02020603050405020304" pitchFamily="18" charset="0"/>
              </a:rPr>
              <a:t>.</a:t>
            </a:r>
          </a:p>
          <a:p>
            <a:r>
              <a:rPr lang="en-US" sz="2400">
                <a:solidFill>
                  <a:srgbClr val="000000"/>
                </a:solidFill>
                <a:latin typeface="Times New Roman" panose="02020603050405020304" pitchFamily="18" charset="0"/>
                <a:cs typeface="Times New Roman" panose="02020603050405020304" pitchFamily="18" charset="0"/>
              </a:rPr>
              <a:t> </a:t>
            </a:r>
            <a:r>
              <a:rPr lang="el-GR" sz="2400" i="1">
                <a:solidFill>
                  <a:srgbClr val="000000"/>
                </a:solidFill>
                <a:latin typeface="Times New Roman" panose="02020603050405020304" pitchFamily="18" charset="0"/>
                <a:cs typeface="Times New Roman" panose="02020603050405020304" pitchFamily="18" charset="0"/>
              </a:rPr>
              <a:t>δ</a:t>
            </a:r>
            <a:r>
              <a:rPr lang="en-US" sz="2400" i="1" baseline="-25000">
                <a:solidFill>
                  <a:srgbClr val="D60093"/>
                </a:solidFill>
                <a:latin typeface="Times New Roman" panose="02020603050405020304" pitchFamily="18" charset="0"/>
                <a:cs typeface="Times New Roman" panose="02020603050405020304" pitchFamily="18" charset="0"/>
              </a:rPr>
              <a:t>i</a:t>
            </a:r>
            <a:r>
              <a:rPr lang="en-US" sz="2400" i="1" baseline="-25000">
                <a:solidFill>
                  <a:srgbClr val="00CC66"/>
                </a:solidFill>
                <a:latin typeface="Times New Roman" panose="02020603050405020304" pitchFamily="18" charset="0"/>
                <a:cs typeface="Times New Roman" panose="02020603050405020304" pitchFamily="18" charset="0"/>
              </a:rPr>
              <a:t>j</a:t>
            </a:r>
            <a:r>
              <a:rPr lang="en-US" sz="2400" i="1">
                <a:solidFill>
                  <a:srgbClr val="000000"/>
                </a:solidFill>
                <a:latin typeface="Times New Roman" panose="02020603050405020304" pitchFamily="18" charset="0"/>
                <a:cs typeface="Times New Roman" panose="02020603050405020304" pitchFamily="18" charset="0"/>
              </a:rPr>
              <a:t> </a:t>
            </a:r>
            <a:r>
              <a:rPr lang="en-US" sz="2400">
                <a:solidFill>
                  <a:srgbClr val="000000"/>
                </a:solidFill>
              </a:rPr>
              <a:t>: Kronecker delta</a:t>
            </a:r>
          </a:p>
        </p:txBody>
      </p:sp>
      <p:sp>
        <p:nvSpPr>
          <p:cNvPr id="9224" name="Rectangle 12"/>
          <p:cNvSpPr>
            <a:spLocks noChangeArrowheads="1"/>
          </p:cNvSpPr>
          <p:nvPr/>
        </p:nvSpPr>
        <p:spPr bwMode="auto">
          <a:xfrm>
            <a:off x="957263" y="6013450"/>
            <a:ext cx="7213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r>
              <a:rPr lang="en-US" sz="1600">
                <a:solidFill>
                  <a:srgbClr val="008000"/>
                </a:solidFill>
              </a:rPr>
              <a:t>Galata, A. A.; Anogiannakis, S. D.; DNT </a:t>
            </a:r>
            <a:r>
              <a:rPr lang="en-US" sz="1600" i="1">
                <a:solidFill>
                  <a:srgbClr val="008000"/>
                </a:solidFill>
              </a:rPr>
              <a:t>Fluid Phase Equilibria</a:t>
            </a:r>
            <a:r>
              <a:rPr lang="en-US" sz="1600">
                <a:solidFill>
                  <a:srgbClr val="008000"/>
                </a:solidFill>
              </a:rPr>
              <a:t> </a:t>
            </a:r>
            <a:r>
              <a:rPr lang="en-US" sz="1600" b="1">
                <a:solidFill>
                  <a:srgbClr val="008000"/>
                </a:solidFill>
              </a:rPr>
              <a:t>2017</a:t>
            </a:r>
            <a:r>
              <a:rPr lang="en-US" sz="1600">
                <a:solidFill>
                  <a:srgbClr val="008000"/>
                </a:solidFill>
              </a:rPr>
              <a:t>, </a:t>
            </a:r>
            <a:r>
              <a:rPr lang="en-US" sz="1600" i="1">
                <a:solidFill>
                  <a:srgbClr val="008000"/>
                </a:solidFill>
              </a:rPr>
              <a:t>470</a:t>
            </a:r>
            <a:r>
              <a:rPr lang="en-US" sz="1600">
                <a:solidFill>
                  <a:srgbClr val="008000"/>
                </a:solidFill>
              </a:rPr>
              <a:t>, 25. Petris, P.;  Anogiannakis, S.D.; DNT  </a:t>
            </a:r>
            <a:r>
              <a:rPr lang="en-US" sz="1600" i="1">
                <a:solidFill>
                  <a:srgbClr val="008000"/>
                </a:solidFill>
              </a:rPr>
              <a:t>J.. Phys. Chem. B  </a:t>
            </a:r>
            <a:r>
              <a:rPr lang="en-US" sz="1600" b="1">
                <a:solidFill>
                  <a:srgbClr val="008000"/>
                </a:solidFill>
              </a:rPr>
              <a:t>2019</a:t>
            </a:r>
            <a:r>
              <a:rPr lang="en-US" sz="1600">
                <a:solidFill>
                  <a:srgbClr val="008000"/>
                </a:solidFill>
              </a:rPr>
              <a:t>, </a:t>
            </a:r>
            <a:r>
              <a:rPr lang="en-US" sz="1600" i="1">
                <a:solidFill>
                  <a:srgbClr val="008000"/>
                </a:solidFill>
              </a:rPr>
              <a:t>123</a:t>
            </a:r>
            <a:r>
              <a:rPr lang="en-US" sz="1600">
                <a:solidFill>
                  <a:srgbClr val="008000"/>
                </a:solidFill>
              </a:rPr>
              <a:t>, 247.</a:t>
            </a:r>
            <a:endParaRPr lang="el-GR" sz="1600">
              <a:solidFill>
                <a:srgbClr val="008000"/>
              </a:solidFill>
            </a:endParaRPr>
          </a:p>
          <a:p>
            <a:endParaRPr lang="el-GR" sz="1600">
              <a:solidFill>
                <a:srgbClr val="008000"/>
              </a:solidFill>
            </a:endParaRPr>
          </a:p>
        </p:txBody>
      </p:sp>
      <p:grpSp>
        <p:nvGrpSpPr>
          <p:cNvPr id="9225" name="Group 45"/>
          <p:cNvGrpSpPr>
            <a:grpSpLocks/>
          </p:cNvGrpSpPr>
          <p:nvPr/>
        </p:nvGrpSpPr>
        <p:grpSpPr bwMode="auto">
          <a:xfrm>
            <a:off x="681038" y="1566863"/>
            <a:ext cx="2976562" cy="2828925"/>
            <a:chOff x="-2527900" y="1867303"/>
            <a:chExt cx="2977178" cy="2829034"/>
          </a:xfrm>
        </p:grpSpPr>
        <p:grpSp>
          <p:nvGrpSpPr>
            <p:cNvPr id="9233" name="Group 24"/>
            <p:cNvGrpSpPr>
              <a:grpSpLocks/>
            </p:cNvGrpSpPr>
            <p:nvPr/>
          </p:nvGrpSpPr>
          <p:grpSpPr bwMode="auto">
            <a:xfrm>
              <a:off x="-2527900" y="1867303"/>
              <a:ext cx="2977178" cy="2829034"/>
              <a:chOff x="5516499" y="2045320"/>
              <a:chExt cx="2977178" cy="2829034"/>
            </a:xfrm>
          </p:grpSpPr>
          <p:pic>
            <p:nvPicPr>
              <p:cNvPr id="9243" name="Picture 25" descr="Figure_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16499" y="2045320"/>
                <a:ext cx="2977178" cy="2805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4" name="TextBox 26"/>
              <p:cNvSpPr txBox="1">
                <a:spLocks noChangeArrowheads="1"/>
              </p:cNvSpPr>
              <p:nvPr/>
            </p:nvSpPr>
            <p:spPr bwMode="auto">
              <a:xfrm>
                <a:off x="5516499" y="4351134"/>
                <a:ext cx="5870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r>
                  <a:rPr lang="en-US" sz="2800" i="1">
                    <a:solidFill>
                      <a:srgbClr val="FFFFFF"/>
                    </a:solidFill>
                  </a:rPr>
                  <a:t>V</a:t>
                </a:r>
                <a:r>
                  <a:rPr lang="en-US" sz="2800" baseline="-25000">
                    <a:solidFill>
                      <a:srgbClr val="FFFFFF"/>
                    </a:solidFill>
                  </a:rPr>
                  <a:t>0</a:t>
                </a:r>
                <a:endParaRPr lang="el-GR" sz="2800" baseline="-25000">
                  <a:solidFill>
                    <a:srgbClr val="FFFFFF"/>
                  </a:solidFill>
                </a:endParaRPr>
              </a:p>
            </p:txBody>
          </p:sp>
        </p:grpSp>
        <p:cxnSp>
          <p:nvCxnSpPr>
            <p:cNvPr id="5" name="Straight Connector 4"/>
            <p:cNvCxnSpPr/>
            <p:nvPr/>
          </p:nvCxnSpPr>
          <p:spPr>
            <a:xfrm flipV="1">
              <a:off x="-1260813" y="2581706"/>
              <a:ext cx="376315" cy="55564"/>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283042" y="2627744"/>
              <a:ext cx="9527" cy="45721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884498" y="2576942"/>
              <a:ext cx="6351" cy="485794"/>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273515" y="3018284"/>
              <a:ext cx="374728" cy="53977"/>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543446" y="2557892"/>
              <a:ext cx="331856" cy="8572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568852" y="2546779"/>
              <a:ext cx="7939" cy="45721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554562" y="2500739"/>
              <a:ext cx="374728" cy="55565"/>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583143" y="2994471"/>
              <a:ext cx="309627" cy="8414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227469" y="2492802"/>
              <a:ext cx="330268" cy="8414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9226" name="Text Box 18"/>
          <p:cNvSpPr txBox="1">
            <a:spLocks noChangeArrowheads="1"/>
          </p:cNvSpPr>
          <p:nvPr/>
        </p:nvSpPr>
        <p:spPr bwMode="auto">
          <a:xfrm>
            <a:off x="1425575" y="1052513"/>
            <a:ext cx="15843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pPr eaLnBrk="1" hangingPunct="1">
              <a:spcBef>
                <a:spcPct val="50000"/>
              </a:spcBef>
            </a:pPr>
            <a:r>
              <a:rPr lang="en-US" altLang="el-GR">
                <a:solidFill>
                  <a:srgbClr val="0000FF"/>
                </a:solidFill>
                <a:latin typeface="Times New Roman" panose="02020603050405020304" pitchFamily="18" charset="0"/>
                <a:cs typeface="Times New Roman" panose="02020603050405020304" pitchFamily="18" charset="0"/>
              </a:rPr>
              <a:t>volume </a:t>
            </a:r>
            <a:r>
              <a:rPr lang="en-US" altLang="el-GR" i="1">
                <a:solidFill>
                  <a:srgbClr val="0000FF"/>
                </a:solidFill>
                <a:latin typeface="Times New Roman" panose="02020603050405020304" pitchFamily="18" charset="0"/>
                <a:cs typeface="Times New Roman" panose="02020603050405020304" pitchFamily="18" charset="0"/>
              </a:rPr>
              <a:t>V</a:t>
            </a:r>
            <a:endParaRPr lang="el-GR" altLang="el-GR" i="1">
              <a:solidFill>
                <a:srgbClr val="0000FF"/>
              </a:solidFill>
              <a:latin typeface="Times New Roman" panose="02020603050405020304" pitchFamily="18" charset="0"/>
              <a:cs typeface="Times New Roman" panose="02020603050405020304" pitchFamily="18" charset="0"/>
            </a:endParaRPr>
          </a:p>
        </p:txBody>
      </p:sp>
      <p:sp>
        <p:nvSpPr>
          <p:cNvPr id="9227" name="Freeform 14"/>
          <p:cNvSpPr>
            <a:spLocks/>
          </p:cNvSpPr>
          <p:nvPr/>
        </p:nvSpPr>
        <p:spPr bwMode="auto">
          <a:xfrm>
            <a:off x="2217738" y="1476375"/>
            <a:ext cx="2014537" cy="762000"/>
          </a:xfrm>
          <a:custGeom>
            <a:avLst/>
            <a:gdLst>
              <a:gd name="T0" fmla="*/ 0 w 635"/>
              <a:gd name="T1" fmla="*/ 761341 h 590"/>
              <a:gd name="T2" fmla="*/ 434746 w 635"/>
              <a:gd name="T3" fmla="*/ 526487 h 590"/>
              <a:gd name="T4" fmla="*/ 1009118 w 635"/>
              <a:gd name="T5" fmla="*/ 292923 h 590"/>
              <a:gd name="T6" fmla="*/ 2015062 w 635"/>
              <a:gd name="T7" fmla="*/ 0 h 5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5" h="590">
                <a:moveTo>
                  <a:pt x="0" y="590"/>
                </a:moveTo>
                <a:cubicBezTo>
                  <a:pt x="42" y="529"/>
                  <a:pt x="84" y="468"/>
                  <a:pt x="137" y="408"/>
                </a:cubicBezTo>
                <a:cubicBezTo>
                  <a:pt x="190" y="348"/>
                  <a:pt x="235" y="295"/>
                  <a:pt x="318" y="227"/>
                </a:cubicBezTo>
                <a:cubicBezTo>
                  <a:pt x="401" y="159"/>
                  <a:pt x="582" y="38"/>
                  <a:pt x="635" y="0"/>
                </a:cubicBezTo>
              </a:path>
            </a:pathLst>
          </a:custGeom>
          <a:noFill/>
          <a:ln w="38100"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pic>
        <p:nvPicPr>
          <p:cNvPr id="9228" name="Picture 4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20788" y="5318125"/>
            <a:ext cx="5873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48"/>
          <p:cNvPicPr>
            <a:picLocks noChangeAspect="1"/>
          </p:cNvPicPr>
          <p:nvPr/>
        </p:nvPicPr>
        <p:blipFill>
          <a:blip r:embed="rId8">
            <a:extLst>
              <a:ext uri="{28A0092B-C50C-407E-A947-70E740481C1C}">
                <a14:useLocalDpi xmlns:a14="http://schemas.microsoft.com/office/drawing/2010/main" val="0"/>
              </a:ext>
            </a:extLst>
          </a:blip>
          <a:srcRect l="20975" t="13014" r="7156" b="-5775"/>
          <a:stretch>
            <a:fillRect/>
          </a:stretch>
        </p:blipFill>
        <p:spPr bwMode="auto">
          <a:xfrm>
            <a:off x="2346325" y="5365750"/>
            <a:ext cx="56038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TextBox 49"/>
          <p:cNvSpPr txBox="1">
            <a:spLocks noChangeArrowheads="1"/>
          </p:cNvSpPr>
          <p:nvPr/>
        </p:nvSpPr>
        <p:spPr bwMode="auto">
          <a:xfrm>
            <a:off x="2819400" y="5370513"/>
            <a:ext cx="53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pPr algn="ctr"/>
            <a:r>
              <a:rPr lang="en-US" sz="1800" i="1">
                <a:solidFill>
                  <a:srgbClr val="00CC66"/>
                </a:solidFill>
                <a:latin typeface="Times New Roman" panose="02020603050405020304" pitchFamily="18" charset="0"/>
                <a:cs typeface="Times New Roman" panose="02020603050405020304" pitchFamily="18" charset="0"/>
              </a:rPr>
              <a:t>j</a:t>
            </a:r>
            <a:endParaRPr lang="en-GB" sz="1800" i="1">
              <a:solidFill>
                <a:srgbClr val="00CC66"/>
              </a:solidFill>
              <a:latin typeface="Times New Roman" panose="02020603050405020304" pitchFamily="18" charset="0"/>
              <a:cs typeface="Times New Roman" panose="02020603050405020304" pitchFamily="18" charset="0"/>
            </a:endParaRPr>
          </a:p>
        </p:txBody>
      </p:sp>
      <p:sp>
        <p:nvSpPr>
          <p:cNvPr id="9231" name="TextBox 50"/>
          <p:cNvSpPr txBox="1">
            <a:spLocks noChangeArrowheads="1"/>
          </p:cNvSpPr>
          <p:nvPr/>
        </p:nvSpPr>
        <p:spPr bwMode="auto">
          <a:xfrm>
            <a:off x="1550988" y="5392738"/>
            <a:ext cx="795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pPr algn="ctr"/>
            <a:r>
              <a:rPr lang="en-US" sz="1800" i="1">
                <a:solidFill>
                  <a:srgbClr val="D60093"/>
                </a:solidFill>
                <a:latin typeface="Times New Roman" panose="02020603050405020304" pitchFamily="18" charset="0"/>
                <a:cs typeface="Times New Roman" panose="02020603050405020304" pitchFamily="18" charset="0"/>
              </a:rPr>
              <a:t>i</a:t>
            </a:r>
            <a:endParaRPr lang="en-GB" sz="1800" i="1">
              <a:solidFill>
                <a:srgbClr val="D60093"/>
              </a:solidFill>
              <a:latin typeface="Times New Roman" panose="02020603050405020304" pitchFamily="18" charset="0"/>
              <a:cs typeface="Times New Roman" panose="02020603050405020304" pitchFamily="18" charset="0"/>
            </a:endParaRPr>
          </a:p>
        </p:txBody>
      </p:sp>
      <p:sp>
        <p:nvSpPr>
          <p:cNvPr id="9232" name="TextBox 1"/>
          <p:cNvSpPr txBox="1">
            <a:spLocks noChangeArrowheads="1"/>
          </p:cNvSpPr>
          <p:nvPr/>
        </p:nvSpPr>
        <p:spPr bwMode="auto">
          <a:xfrm>
            <a:off x="1925638" y="538163"/>
            <a:ext cx="5837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r>
              <a:rPr lang="en-US" sz="2400">
                <a:solidFill>
                  <a:srgbClr val="009900"/>
                </a:solidFill>
              </a:rPr>
              <a:t>Stefanos Anogiannakis, Panos Petris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0688" y="-60325"/>
            <a:ext cx="8518525" cy="647700"/>
          </a:xfrm>
        </p:spPr>
        <p:txBody>
          <a:bodyPr/>
          <a:lstStyle/>
          <a:p>
            <a:pPr algn="ctr">
              <a:defRPr/>
            </a:pPr>
            <a:r>
              <a:rPr lang="el-GR" sz="2800" dirty="0">
                <a:solidFill>
                  <a:srgbClr val="FF0000"/>
                </a:solidFill>
                <a:latin typeface="Times New Roman" panose="02020603050405020304" pitchFamily="18" charset="0"/>
                <a:ea typeface="+mn-ea"/>
                <a:cs typeface="Times New Roman" panose="02020603050405020304" pitchFamily="18" charset="0"/>
              </a:rPr>
              <a:t>Δ</a:t>
            </a:r>
            <a:r>
              <a:rPr lang="en-US" sz="2800" baseline="-25000" dirty="0" err="1">
                <a:solidFill>
                  <a:srgbClr val="FF0000"/>
                </a:solidFill>
                <a:latin typeface="Times New Roman" panose="02020603050405020304" pitchFamily="18" charset="0"/>
                <a:ea typeface="+mn-ea"/>
                <a:cs typeface="Times New Roman" panose="02020603050405020304" pitchFamily="18" charset="0"/>
              </a:rPr>
              <a:t>mix</a:t>
            </a:r>
            <a:r>
              <a:rPr lang="en-US" sz="2800" i="1" dirty="0" err="1">
                <a:solidFill>
                  <a:srgbClr val="FF0000"/>
                </a:solidFill>
                <a:latin typeface="Times New Roman" panose="02020603050405020304" pitchFamily="18" charset="0"/>
                <a:ea typeface="+mn-ea"/>
                <a:cs typeface="Times New Roman" panose="02020603050405020304" pitchFamily="18" charset="0"/>
              </a:rPr>
              <a:t>H</a:t>
            </a:r>
            <a:r>
              <a:rPr lang="en-US" sz="2800" dirty="0">
                <a:solidFill>
                  <a:srgbClr val="FF0000"/>
                </a:solidFill>
                <a:latin typeface="Times New Roman" panose="02020603050405020304" pitchFamily="18" charset="0"/>
                <a:ea typeface="+mn-ea"/>
                <a:cs typeface="Times New Roman" panose="02020603050405020304" pitchFamily="18" charset="0"/>
              </a:rPr>
              <a:t>, </a:t>
            </a:r>
            <a:r>
              <a:rPr lang="el-GR" sz="2800" dirty="0">
                <a:solidFill>
                  <a:srgbClr val="FF0000"/>
                </a:solidFill>
                <a:latin typeface="Times New Roman" panose="02020603050405020304" pitchFamily="18" charset="0"/>
                <a:ea typeface="+mn-ea"/>
                <a:cs typeface="Times New Roman" panose="02020603050405020304" pitchFamily="18" charset="0"/>
              </a:rPr>
              <a:t>Δ</a:t>
            </a:r>
            <a:r>
              <a:rPr lang="en-US" sz="2800" baseline="-25000" dirty="0" err="1" smtClean="0">
                <a:solidFill>
                  <a:srgbClr val="FF0000"/>
                </a:solidFill>
                <a:latin typeface="Times New Roman" panose="02020603050405020304" pitchFamily="18" charset="0"/>
                <a:ea typeface="+mn-ea"/>
                <a:cs typeface="Times New Roman" panose="02020603050405020304" pitchFamily="18" charset="0"/>
              </a:rPr>
              <a:t>mix</a:t>
            </a:r>
            <a:r>
              <a:rPr lang="en-US" sz="2800" i="1" dirty="0" err="1" smtClean="0">
                <a:solidFill>
                  <a:srgbClr val="FF0000"/>
                </a:solidFill>
                <a:latin typeface="Times New Roman" panose="02020603050405020304" pitchFamily="18" charset="0"/>
                <a:ea typeface="+mn-ea"/>
                <a:cs typeface="Times New Roman" panose="02020603050405020304" pitchFamily="18" charset="0"/>
              </a:rPr>
              <a:t>G</a:t>
            </a:r>
            <a:r>
              <a:rPr lang="en-US" sz="2800" i="1" dirty="0" smtClean="0">
                <a:solidFill>
                  <a:srgbClr val="FF0000"/>
                </a:solidFill>
                <a:latin typeface="Times New Roman" panose="02020603050405020304" pitchFamily="18" charset="0"/>
                <a:ea typeface="+mn-ea"/>
                <a:cs typeface="Times New Roman" panose="02020603050405020304" pitchFamily="18" charset="0"/>
              </a:rPr>
              <a:t>,</a:t>
            </a:r>
            <a:r>
              <a:rPr lang="en-US" sz="2800" dirty="0" smtClean="0">
                <a:solidFill>
                  <a:srgbClr val="FF0000"/>
                </a:solidFill>
                <a:latin typeface="Times New Roman" panose="02020603050405020304" pitchFamily="18" charset="0"/>
                <a:ea typeface="+mn-ea"/>
                <a:cs typeface="Times New Roman" panose="02020603050405020304" pitchFamily="18" charset="0"/>
              </a:rPr>
              <a:t> </a:t>
            </a:r>
            <a:r>
              <a:rPr lang="en-US" sz="2800" dirty="0">
                <a:solidFill>
                  <a:srgbClr val="FF0000"/>
                </a:solidFill>
                <a:ea typeface="+mn-ea"/>
              </a:rPr>
              <a:t>and</a:t>
            </a:r>
            <a:r>
              <a:rPr lang="en-US" sz="2800" dirty="0">
                <a:solidFill>
                  <a:srgbClr val="FF0000"/>
                </a:solidFill>
                <a:latin typeface="Times New Roman" panose="02020603050405020304" pitchFamily="18" charset="0"/>
                <a:ea typeface="+mn-ea"/>
                <a:cs typeface="Times New Roman" panose="02020603050405020304" pitchFamily="18" charset="0"/>
              </a:rPr>
              <a:t> </a:t>
            </a:r>
            <a:r>
              <a:rPr lang="el-GR" sz="2800" dirty="0">
                <a:solidFill>
                  <a:srgbClr val="FF0000"/>
                </a:solidFill>
                <a:latin typeface="Times New Roman" panose="02020603050405020304" pitchFamily="18" charset="0"/>
                <a:ea typeface="+mn-ea"/>
                <a:cs typeface="Times New Roman" panose="02020603050405020304" pitchFamily="18" charset="0"/>
              </a:rPr>
              <a:t>Δ</a:t>
            </a:r>
            <a:r>
              <a:rPr lang="en-US" sz="2800" baseline="-25000" dirty="0" err="1">
                <a:solidFill>
                  <a:srgbClr val="FF0000"/>
                </a:solidFill>
                <a:latin typeface="Times New Roman" panose="02020603050405020304" pitchFamily="18" charset="0"/>
                <a:ea typeface="+mn-ea"/>
                <a:cs typeface="Times New Roman" panose="02020603050405020304" pitchFamily="18" charset="0"/>
              </a:rPr>
              <a:t>mix</a:t>
            </a:r>
            <a:r>
              <a:rPr lang="en-US" sz="2800" i="1" dirty="0" err="1">
                <a:solidFill>
                  <a:srgbClr val="FF0000"/>
                </a:solidFill>
                <a:latin typeface="Times New Roman" panose="02020603050405020304" pitchFamily="18" charset="0"/>
                <a:ea typeface="+mn-ea"/>
                <a:cs typeface="Times New Roman" panose="02020603050405020304" pitchFamily="18" charset="0"/>
              </a:rPr>
              <a:t>S</a:t>
            </a:r>
            <a:r>
              <a:rPr lang="en-US" sz="2800" dirty="0">
                <a:solidFill>
                  <a:srgbClr val="FF0000"/>
                </a:solidFill>
                <a:latin typeface="Times New Roman" panose="02020603050405020304" pitchFamily="18" charset="0"/>
                <a:ea typeface="+mn-ea"/>
                <a:cs typeface="Times New Roman" panose="02020603050405020304" pitchFamily="18" charset="0"/>
              </a:rPr>
              <a:t> – </a:t>
            </a:r>
            <a:r>
              <a:rPr lang="en-US" sz="2800" dirty="0">
                <a:solidFill>
                  <a:srgbClr val="FF0000"/>
                </a:solidFill>
                <a:ea typeface="+mn-ea"/>
              </a:rPr>
              <a:t>Ideal </a:t>
            </a:r>
            <a:r>
              <a:rPr lang="en-US" sz="2800" dirty="0" smtClean="0">
                <a:solidFill>
                  <a:srgbClr val="FF0000"/>
                </a:solidFill>
                <a:ea typeface="+mn-ea"/>
              </a:rPr>
              <a:t>and </a:t>
            </a:r>
            <a:r>
              <a:rPr lang="en-US" sz="2800" dirty="0">
                <a:solidFill>
                  <a:srgbClr val="FF0000"/>
                </a:solidFill>
                <a:ea typeface="+mn-ea"/>
              </a:rPr>
              <a:t>Real LJ Mixtures</a:t>
            </a:r>
            <a:endParaRPr lang="el-GR" sz="2800" dirty="0">
              <a:solidFill>
                <a:srgbClr val="FF0000"/>
              </a:solidFill>
              <a:ea typeface="+mn-ea"/>
            </a:endParaRPr>
          </a:p>
        </p:txBody>
      </p:sp>
      <p:sp>
        <p:nvSpPr>
          <p:cNvPr id="1126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endParaRPr lang="en-US" sz="1800">
              <a:solidFill>
                <a:srgbClr val="000000"/>
              </a:solidFill>
            </a:endParaRPr>
          </a:p>
        </p:txBody>
      </p:sp>
      <p:sp>
        <p:nvSpPr>
          <p:cNvPr id="11268"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endParaRPr lang="en-US" sz="1800">
              <a:solidFill>
                <a:srgbClr val="000000"/>
              </a:solidFill>
            </a:endParaRPr>
          </a:p>
        </p:txBody>
      </p:sp>
      <p:pic>
        <p:nvPicPr>
          <p:cNvPr id="11269" name="Picture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363" y="1096963"/>
            <a:ext cx="44291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2"/>
          <p:cNvSpPr txBox="1">
            <a:spLocks noChangeArrowheads="1"/>
          </p:cNvSpPr>
          <p:nvPr/>
        </p:nvSpPr>
        <p:spPr bwMode="auto">
          <a:xfrm>
            <a:off x="755650" y="617538"/>
            <a:ext cx="4032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pPr algn="ctr"/>
            <a:r>
              <a:rPr lang="en-US" sz="2000" b="1">
                <a:solidFill>
                  <a:srgbClr val="000000"/>
                </a:solidFill>
              </a:rPr>
              <a:t>Ideal LJ Mixture</a:t>
            </a:r>
            <a:endParaRPr lang="el-GR" sz="2000" b="1">
              <a:solidFill>
                <a:srgbClr val="000000"/>
              </a:solidFill>
            </a:endParaRPr>
          </a:p>
        </p:txBody>
      </p:sp>
      <p:sp>
        <p:nvSpPr>
          <p:cNvPr id="11271" name="TextBox 34"/>
          <p:cNvSpPr txBox="1">
            <a:spLocks noChangeArrowheads="1"/>
          </p:cNvSpPr>
          <p:nvPr/>
        </p:nvSpPr>
        <p:spPr bwMode="auto">
          <a:xfrm>
            <a:off x="5518150" y="520700"/>
            <a:ext cx="3622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pPr algn="ctr"/>
            <a:r>
              <a:rPr lang="en-US" sz="2000" b="1">
                <a:solidFill>
                  <a:srgbClr val="000000"/>
                </a:solidFill>
              </a:rPr>
              <a:t>Real LJ Mixture</a:t>
            </a:r>
            <a:endParaRPr lang="el-GR" sz="2000" b="1">
              <a:solidFill>
                <a:srgbClr val="000000"/>
              </a:solidFill>
            </a:endParaRPr>
          </a:p>
        </p:txBody>
      </p:sp>
      <p:sp>
        <p:nvSpPr>
          <p:cNvPr id="11272" name="TextBox 12"/>
          <p:cNvSpPr txBox="1">
            <a:spLocks noChangeArrowheads="1"/>
          </p:cNvSpPr>
          <p:nvPr/>
        </p:nvSpPr>
        <p:spPr bwMode="auto">
          <a:xfrm>
            <a:off x="163513" y="4187825"/>
            <a:ext cx="4899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pPr algn="ctr"/>
            <a:r>
              <a:rPr lang="en-US" sz="2400">
                <a:solidFill>
                  <a:srgbClr val="000000"/>
                </a:solidFill>
              </a:rPr>
              <a:t>Mixing thermodynamic properties</a:t>
            </a:r>
            <a:endParaRPr lang="el-GR" sz="2400" b="1">
              <a:solidFill>
                <a:srgbClr val="000000"/>
              </a:solidFill>
            </a:endParaRPr>
          </a:p>
        </p:txBody>
      </p:sp>
      <p:pic>
        <p:nvPicPr>
          <p:cNvPr id="11273"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9950" y="1012825"/>
            <a:ext cx="4464050"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Box 19"/>
          <p:cNvSpPr txBox="1">
            <a:spLocks noChangeArrowheads="1"/>
          </p:cNvSpPr>
          <p:nvPr/>
        </p:nvSpPr>
        <p:spPr bwMode="auto">
          <a:xfrm>
            <a:off x="5334000" y="4173538"/>
            <a:ext cx="38973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pPr algn="ctr"/>
            <a:r>
              <a:rPr lang="en-US" sz="2400">
                <a:solidFill>
                  <a:srgbClr val="000000"/>
                </a:solidFill>
              </a:rPr>
              <a:t>Excess thermodynamic properties (simulation)</a:t>
            </a:r>
            <a:endParaRPr lang="el-GR" sz="2400">
              <a:solidFill>
                <a:srgbClr val="000000"/>
              </a:solidFill>
            </a:endParaRPr>
          </a:p>
        </p:txBody>
      </p:sp>
      <p:sp>
        <p:nvSpPr>
          <p:cNvPr id="11275" name="Rectangle 26"/>
          <p:cNvSpPr>
            <a:spLocks noChangeArrowheads="1"/>
          </p:cNvSpPr>
          <p:nvPr/>
        </p:nvSpPr>
        <p:spPr bwMode="auto">
          <a:xfrm>
            <a:off x="5727700" y="5138738"/>
            <a:ext cx="3394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pPr algn="ctr"/>
            <a:r>
              <a:rPr lang="en-US" sz="1600">
                <a:solidFill>
                  <a:srgbClr val="000000"/>
                </a:solidFill>
                <a:ea typeface="Times New Roman" panose="02020603050405020304" pitchFamily="18" charset="0"/>
              </a:rPr>
              <a:t>modified Benedict-Webb-Rubin (mBWR) Equation of State</a:t>
            </a:r>
            <a:endParaRPr lang="el-GR" sz="1600">
              <a:solidFill>
                <a:srgbClr val="000000"/>
              </a:solidFill>
            </a:endParaRPr>
          </a:p>
        </p:txBody>
      </p:sp>
      <p:cxnSp>
        <p:nvCxnSpPr>
          <p:cNvPr id="33" name="Straight Connector 32"/>
          <p:cNvCxnSpPr/>
          <p:nvPr/>
        </p:nvCxnSpPr>
        <p:spPr>
          <a:xfrm flipV="1">
            <a:off x="5272088" y="5583238"/>
            <a:ext cx="522287" cy="31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5273675" y="5168900"/>
            <a:ext cx="522288" cy="4763"/>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272088" y="5389563"/>
            <a:ext cx="522287" cy="317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aphicFrame>
        <p:nvGraphicFramePr>
          <p:cNvPr id="11279" name="Object 8"/>
          <p:cNvGraphicFramePr>
            <a:graphicFrameLocks noChangeAspect="1"/>
          </p:cNvGraphicFramePr>
          <p:nvPr/>
        </p:nvGraphicFramePr>
        <p:xfrm>
          <a:off x="755650" y="4878388"/>
          <a:ext cx="3670300" cy="576262"/>
        </p:xfrm>
        <a:graphic>
          <a:graphicData uri="http://schemas.openxmlformats.org/presentationml/2006/ole">
            <mc:AlternateContent xmlns:mc="http://schemas.openxmlformats.org/markup-compatibility/2006">
              <mc:Choice xmlns:v="urn:schemas-microsoft-com:vml" Requires="v">
                <p:oleObj spid="_x0000_s11302" name="Equation" r:id="rId6" imgW="1460160" imgH="228600" progId="Equation.DSMT4">
                  <p:embed/>
                </p:oleObj>
              </mc:Choice>
              <mc:Fallback>
                <p:oleObj name="Equation" r:id="rId6" imgW="1460160" imgH="228600" progId="Equation.DSMT4">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4878388"/>
                        <a:ext cx="3670300"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280" name="TextBox 4"/>
          <p:cNvSpPr txBox="1">
            <a:spLocks noChangeArrowheads="1"/>
          </p:cNvSpPr>
          <p:nvPr/>
        </p:nvSpPr>
        <p:spPr bwMode="auto">
          <a:xfrm>
            <a:off x="1697038" y="5416550"/>
            <a:ext cx="16811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pPr algn="ctr"/>
            <a:r>
              <a:rPr lang="en-US" sz="1800">
                <a:solidFill>
                  <a:srgbClr val="000000"/>
                </a:solidFill>
              </a:rPr>
              <a:t>directly from MD</a:t>
            </a:r>
            <a:endParaRPr lang="en-GB" sz="1800">
              <a:solidFill>
                <a:srgbClr val="000000"/>
              </a:solidFill>
            </a:endParaRPr>
          </a:p>
        </p:txBody>
      </p:sp>
      <p:sp>
        <p:nvSpPr>
          <p:cNvPr id="11281" name="TextBox 37"/>
          <p:cNvSpPr txBox="1">
            <a:spLocks noChangeArrowheads="1"/>
          </p:cNvSpPr>
          <p:nvPr/>
        </p:nvSpPr>
        <p:spPr bwMode="auto">
          <a:xfrm>
            <a:off x="3284538" y="5416550"/>
            <a:ext cx="13954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pPr algn="ctr"/>
            <a:r>
              <a:rPr lang="en-US" sz="1800">
                <a:solidFill>
                  <a:srgbClr val="000000"/>
                </a:solidFill>
              </a:rPr>
              <a:t>KB integrals</a:t>
            </a:r>
            <a:endParaRPr lang="en-GB" sz="1800">
              <a:solidFill>
                <a:srgbClr val="000000"/>
              </a:solidFill>
            </a:endParaRPr>
          </a:p>
        </p:txBody>
      </p:sp>
      <p:sp>
        <p:nvSpPr>
          <p:cNvPr id="11282" name="Rectangle 21"/>
          <p:cNvSpPr>
            <a:spLocks noChangeArrowheads="1"/>
          </p:cNvSpPr>
          <p:nvPr/>
        </p:nvSpPr>
        <p:spPr bwMode="auto">
          <a:xfrm>
            <a:off x="965200" y="6080125"/>
            <a:ext cx="7213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rgbClr val="FF3300"/>
                </a:solidFill>
                <a:latin typeface="Arial" panose="020B0604020202020204" pitchFamily="34" charset="0"/>
              </a:defRPr>
            </a:lvl1pPr>
            <a:lvl2pPr marL="742950" indent="-285750">
              <a:defRPr sz="2600">
                <a:solidFill>
                  <a:srgbClr val="FF3300"/>
                </a:solidFill>
                <a:latin typeface="Arial" panose="020B0604020202020204" pitchFamily="34" charset="0"/>
              </a:defRPr>
            </a:lvl2pPr>
            <a:lvl3pPr marL="1143000" indent="-228600">
              <a:defRPr sz="2600">
                <a:solidFill>
                  <a:srgbClr val="FF3300"/>
                </a:solidFill>
                <a:latin typeface="Arial" panose="020B0604020202020204" pitchFamily="34" charset="0"/>
              </a:defRPr>
            </a:lvl3pPr>
            <a:lvl4pPr marL="1600200" indent="-228600">
              <a:defRPr sz="2600">
                <a:solidFill>
                  <a:srgbClr val="FF3300"/>
                </a:solidFill>
                <a:latin typeface="Arial" panose="020B0604020202020204" pitchFamily="34" charset="0"/>
              </a:defRPr>
            </a:lvl4pPr>
            <a:lvl5pPr marL="2057400" indent="-228600">
              <a:defRPr sz="2600">
                <a:solidFill>
                  <a:srgbClr val="FF3300"/>
                </a:solidFill>
                <a:latin typeface="Arial" panose="020B0604020202020204" pitchFamily="34" charset="0"/>
              </a:defRPr>
            </a:lvl5pPr>
            <a:lvl6pPr marL="2514600" indent="-228600" eaLnBrk="0" fontAlgn="base" hangingPunct="0">
              <a:spcBef>
                <a:spcPct val="0"/>
              </a:spcBef>
              <a:spcAft>
                <a:spcPct val="0"/>
              </a:spcAft>
              <a:defRPr sz="2600">
                <a:solidFill>
                  <a:srgbClr val="FF3300"/>
                </a:solidFill>
                <a:latin typeface="Arial" panose="020B0604020202020204" pitchFamily="34" charset="0"/>
              </a:defRPr>
            </a:lvl6pPr>
            <a:lvl7pPr marL="2971800" indent="-228600" eaLnBrk="0" fontAlgn="base" hangingPunct="0">
              <a:spcBef>
                <a:spcPct val="0"/>
              </a:spcBef>
              <a:spcAft>
                <a:spcPct val="0"/>
              </a:spcAft>
              <a:defRPr sz="2600">
                <a:solidFill>
                  <a:srgbClr val="FF3300"/>
                </a:solidFill>
                <a:latin typeface="Arial" panose="020B0604020202020204" pitchFamily="34" charset="0"/>
              </a:defRPr>
            </a:lvl7pPr>
            <a:lvl8pPr marL="3429000" indent="-228600" eaLnBrk="0" fontAlgn="base" hangingPunct="0">
              <a:spcBef>
                <a:spcPct val="0"/>
              </a:spcBef>
              <a:spcAft>
                <a:spcPct val="0"/>
              </a:spcAft>
              <a:defRPr sz="2600">
                <a:solidFill>
                  <a:srgbClr val="FF3300"/>
                </a:solidFill>
                <a:latin typeface="Arial" panose="020B0604020202020204" pitchFamily="34" charset="0"/>
              </a:defRPr>
            </a:lvl8pPr>
            <a:lvl9pPr marL="3886200" indent="-228600" eaLnBrk="0" fontAlgn="base" hangingPunct="0">
              <a:spcBef>
                <a:spcPct val="0"/>
              </a:spcBef>
              <a:spcAft>
                <a:spcPct val="0"/>
              </a:spcAft>
              <a:defRPr sz="2600">
                <a:solidFill>
                  <a:srgbClr val="FF3300"/>
                </a:solidFill>
                <a:latin typeface="Arial" panose="020B0604020202020204" pitchFamily="34" charset="0"/>
              </a:defRPr>
            </a:lvl9pPr>
          </a:lstStyle>
          <a:p>
            <a:r>
              <a:rPr lang="en-US" sz="1600">
                <a:solidFill>
                  <a:srgbClr val="008000"/>
                </a:solidFill>
              </a:rPr>
              <a:t>Galata, A. A.; Anogiannakis, S. D.; DNT </a:t>
            </a:r>
            <a:r>
              <a:rPr lang="en-US" sz="1600" i="1">
                <a:solidFill>
                  <a:srgbClr val="008000"/>
                </a:solidFill>
              </a:rPr>
              <a:t>Fluid Phase Equilibria</a:t>
            </a:r>
            <a:r>
              <a:rPr lang="en-US" sz="1600">
                <a:solidFill>
                  <a:srgbClr val="008000"/>
                </a:solidFill>
              </a:rPr>
              <a:t> </a:t>
            </a:r>
            <a:r>
              <a:rPr lang="en-US" sz="1600" b="1">
                <a:solidFill>
                  <a:srgbClr val="008000"/>
                </a:solidFill>
              </a:rPr>
              <a:t>2017</a:t>
            </a:r>
            <a:r>
              <a:rPr lang="en-US" sz="1600">
                <a:solidFill>
                  <a:srgbClr val="008000"/>
                </a:solidFill>
              </a:rPr>
              <a:t>, </a:t>
            </a:r>
            <a:r>
              <a:rPr lang="en-US" sz="1600" i="1">
                <a:solidFill>
                  <a:srgbClr val="008000"/>
                </a:solidFill>
              </a:rPr>
              <a:t>470</a:t>
            </a:r>
            <a:r>
              <a:rPr lang="en-US" sz="1600">
                <a:solidFill>
                  <a:srgbClr val="008000"/>
                </a:solidFill>
              </a:rPr>
              <a:t>, 25. Petris, P.;  Anogiannakis, S.D.; DNT  </a:t>
            </a:r>
            <a:r>
              <a:rPr lang="en-US" sz="1600" i="1">
                <a:solidFill>
                  <a:srgbClr val="008000"/>
                </a:solidFill>
              </a:rPr>
              <a:t>J.. Phys. Chem. B  </a:t>
            </a:r>
            <a:r>
              <a:rPr lang="en-US" sz="1600" b="1">
                <a:solidFill>
                  <a:srgbClr val="008000"/>
                </a:solidFill>
              </a:rPr>
              <a:t>2019</a:t>
            </a:r>
            <a:r>
              <a:rPr lang="en-US" sz="1600">
                <a:solidFill>
                  <a:srgbClr val="008000"/>
                </a:solidFill>
              </a:rPr>
              <a:t>, </a:t>
            </a:r>
            <a:r>
              <a:rPr lang="en-US" sz="1600" i="1">
                <a:solidFill>
                  <a:srgbClr val="008000"/>
                </a:solidFill>
              </a:rPr>
              <a:t>123</a:t>
            </a:r>
            <a:r>
              <a:rPr lang="en-US" sz="1600">
                <a:solidFill>
                  <a:srgbClr val="008000"/>
                </a:solidFill>
              </a:rPr>
              <a:t>, 247.</a:t>
            </a:r>
            <a:endParaRPr lang="el-GR" sz="1600">
              <a:solidFill>
                <a:srgbClr val="008000"/>
              </a:solidFill>
            </a:endParaRPr>
          </a:p>
          <a:p>
            <a:endParaRPr lang="el-GR" sz="1600">
              <a:solidFill>
                <a:srgbClr val="008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164" y="-12394"/>
            <a:ext cx="8649324" cy="648072"/>
          </a:xfrm>
        </p:spPr>
        <p:txBody>
          <a:bodyPr>
            <a:normAutofit/>
          </a:bodyPr>
          <a:lstStyle/>
          <a:p>
            <a:pPr algn="ctr" eaLnBrk="0" hangingPunct="0"/>
            <a:r>
              <a:rPr lang="en-US" sz="2400" dirty="0" smtClean="0">
                <a:solidFill>
                  <a:srgbClr val="FF0000"/>
                </a:solidFill>
                <a:latin typeface="Arial" panose="020B0604020202020204" pitchFamily="34" charset="0"/>
                <a:ea typeface="+mn-ea"/>
                <a:cs typeface="Arial" panose="020B0604020202020204" pitchFamily="34" charset="0"/>
              </a:rPr>
              <a:t>Predicting Conformational Stiffness from Atomistic Simulation</a:t>
            </a:r>
            <a:endParaRPr lang="el-GR" sz="2400" dirty="0">
              <a:solidFill>
                <a:srgbClr val="FF0000"/>
              </a:solidFill>
              <a:latin typeface="Arial" panose="020B0604020202020204" pitchFamily="34" charset="0"/>
              <a:ea typeface="+mn-ea"/>
              <a:cs typeface="Arial" panose="020B0604020202020204" pitchFamily="34" charset="0"/>
            </a:endParaRPr>
          </a:p>
        </p:txBody>
      </p:sp>
      <p:sp>
        <p:nvSpPr>
          <p:cNvPr id="8" name="TextBox 7"/>
          <p:cNvSpPr txBox="1"/>
          <p:nvPr/>
        </p:nvSpPr>
        <p:spPr>
          <a:xfrm>
            <a:off x="1038974" y="6176506"/>
            <a:ext cx="3932666" cy="523220"/>
          </a:xfrm>
          <a:prstGeom prst="rect">
            <a:avLst/>
          </a:prstGeom>
          <a:noFill/>
        </p:spPr>
        <p:txBody>
          <a:bodyPr wrap="square" rtlCol="0">
            <a:spAutoFit/>
          </a:bodyPr>
          <a:lstStyle/>
          <a:p>
            <a:pPr eaLnBrk="1" hangingPunct="1"/>
            <a:r>
              <a:rPr lang="en-US" sz="1400" dirty="0" smtClean="0">
                <a:solidFill>
                  <a:srgbClr val="008000"/>
                </a:solidFill>
                <a:ea typeface="Times New Roman" panose="02020603050405020304" pitchFamily="18" charset="0"/>
              </a:rPr>
              <a:t>Rubinstein, M.; Colby, R. H. </a:t>
            </a:r>
            <a:r>
              <a:rPr lang="en-US" sz="1400" i="1" dirty="0" smtClean="0">
                <a:solidFill>
                  <a:srgbClr val="008000"/>
                </a:solidFill>
                <a:ea typeface="Times New Roman" panose="02020603050405020304" pitchFamily="18" charset="0"/>
              </a:rPr>
              <a:t>Polymer Physics</a:t>
            </a:r>
            <a:r>
              <a:rPr lang="en-US" sz="1400" dirty="0" smtClean="0">
                <a:solidFill>
                  <a:srgbClr val="008000"/>
                </a:solidFill>
                <a:ea typeface="Times New Roman" panose="02020603050405020304" pitchFamily="18" charset="0"/>
              </a:rPr>
              <a:t>; Oxford University Press: New York, 2003. </a:t>
            </a:r>
            <a:endParaRPr lang="el-GR" sz="1400" dirty="0" smtClean="0">
              <a:solidFill>
                <a:srgbClr val="008000"/>
              </a:solidFill>
            </a:endParaRPr>
          </a:p>
        </p:txBody>
      </p:sp>
      <p:cxnSp>
        <p:nvCxnSpPr>
          <p:cNvPr id="37" name="Straight Arrow Connector 36"/>
          <p:cNvCxnSpPr/>
          <p:nvPr/>
        </p:nvCxnSpPr>
        <p:spPr bwMode="auto">
          <a:xfrm flipV="1">
            <a:off x="445102" y="1572976"/>
            <a:ext cx="3559555" cy="1263668"/>
          </a:xfrm>
          <a:prstGeom prst="straightConnector1">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1"/>
          <p:cNvSpPr txBox="1">
            <a:spLocks noChangeArrowheads="1"/>
          </p:cNvSpPr>
          <p:nvPr/>
        </p:nvSpPr>
        <p:spPr bwMode="auto">
          <a:xfrm>
            <a:off x="197736" y="1665915"/>
            <a:ext cx="1656855" cy="707886"/>
          </a:xfrm>
          <a:prstGeom prst="rect">
            <a:avLst/>
          </a:prstGeom>
          <a:noFill/>
          <a:ln w="9525">
            <a:noFill/>
            <a:miter lim="800000"/>
            <a:headEnd/>
            <a:tailEnd/>
          </a:ln>
        </p:spPr>
        <p:txBody>
          <a:bodyPr wrap="square">
            <a:spAutoFit/>
          </a:bodyPr>
          <a:lstStyle/>
          <a:p>
            <a:r>
              <a:rPr lang="en-US" sz="2000" dirty="0" smtClean="0">
                <a:solidFill>
                  <a:srgbClr val="0033CC"/>
                </a:solidFill>
              </a:rPr>
              <a:t>Unperturbed Chain</a:t>
            </a:r>
            <a:endParaRPr lang="el-GR" sz="2000" dirty="0">
              <a:solidFill>
                <a:srgbClr val="0033CC"/>
              </a:solidFill>
            </a:endParaRPr>
          </a:p>
        </p:txBody>
      </p:sp>
      <p:cxnSp>
        <p:nvCxnSpPr>
          <p:cNvPr id="49" name="Straight Arrow Connector 48"/>
          <p:cNvCxnSpPr/>
          <p:nvPr/>
        </p:nvCxnSpPr>
        <p:spPr bwMode="auto">
          <a:xfrm>
            <a:off x="3257822" y="3474708"/>
            <a:ext cx="397860" cy="155448"/>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2" name="Oval 111"/>
          <p:cNvSpPr/>
          <p:nvPr/>
        </p:nvSpPr>
        <p:spPr bwMode="auto">
          <a:xfrm rot="7160133">
            <a:off x="1880471" y="3114279"/>
            <a:ext cx="175059" cy="161799"/>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sp>
        <p:nvSpPr>
          <p:cNvPr id="111" name="Oval 110"/>
          <p:cNvSpPr/>
          <p:nvPr/>
        </p:nvSpPr>
        <p:spPr bwMode="auto">
          <a:xfrm rot="7160133">
            <a:off x="1608117" y="3293982"/>
            <a:ext cx="177713" cy="161797"/>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cxnSp>
        <p:nvCxnSpPr>
          <p:cNvPr id="113" name="Straight Connector 112"/>
          <p:cNvCxnSpPr/>
          <p:nvPr/>
        </p:nvCxnSpPr>
        <p:spPr bwMode="auto">
          <a:xfrm rot="7160133">
            <a:off x="1736149" y="3209716"/>
            <a:ext cx="153840" cy="106097"/>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14" name="Straight Connector 113"/>
          <p:cNvCxnSpPr/>
          <p:nvPr/>
        </p:nvCxnSpPr>
        <p:spPr bwMode="auto">
          <a:xfrm rot="7160133" flipV="1">
            <a:off x="1642868" y="3504935"/>
            <a:ext cx="132621" cy="95487"/>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115" name="Oval 114"/>
          <p:cNvSpPr/>
          <p:nvPr/>
        </p:nvSpPr>
        <p:spPr bwMode="auto">
          <a:xfrm rot="7160133">
            <a:off x="1342850" y="3133946"/>
            <a:ext cx="175059" cy="164450"/>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cxnSp>
        <p:nvCxnSpPr>
          <p:cNvPr id="116" name="Straight Connector 115"/>
          <p:cNvCxnSpPr>
            <a:stCxn id="111" idx="4"/>
            <a:endCxn id="115" idx="0"/>
          </p:cNvCxnSpPr>
          <p:nvPr/>
        </p:nvCxnSpPr>
        <p:spPr bwMode="auto">
          <a:xfrm rot="7160133">
            <a:off x="1562061" y="3229532"/>
            <a:ext cx="0" cy="137925"/>
          </a:xfrm>
          <a:prstGeom prst="line">
            <a:avLst/>
          </a:prstGeom>
          <a:ln>
            <a:solidFill>
              <a:srgbClr val="000000"/>
            </a:solidFill>
          </a:ln>
        </p:spPr>
        <p:style>
          <a:lnRef idx="2">
            <a:schemeClr val="accent2"/>
          </a:lnRef>
          <a:fillRef idx="0">
            <a:schemeClr val="accent2"/>
          </a:fillRef>
          <a:effectRef idx="1">
            <a:schemeClr val="accent2"/>
          </a:effectRef>
          <a:fontRef idx="minor">
            <a:schemeClr val="tx1"/>
          </a:fontRef>
        </p:style>
      </p:cxnSp>
      <p:grpSp>
        <p:nvGrpSpPr>
          <p:cNvPr id="10" name="Group 9"/>
          <p:cNvGrpSpPr/>
          <p:nvPr/>
        </p:nvGrpSpPr>
        <p:grpSpPr>
          <a:xfrm rot="19823023">
            <a:off x="-60418" y="2968991"/>
            <a:ext cx="593773" cy="577585"/>
            <a:chOff x="287409" y="2952819"/>
            <a:chExt cx="593773" cy="577585"/>
          </a:xfrm>
        </p:grpSpPr>
        <p:sp>
          <p:nvSpPr>
            <p:cNvPr id="104" name="Oval 103"/>
            <p:cNvSpPr/>
            <p:nvPr/>
          </p:nvSpPr>
          <p:spPr bwMode="auto">
            <a:xfrm rot="20735425">
              <a:off x="287409" y="3349893"/>
              <a:ext cx="167103" cy="172407"/>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grpSp>
          <p:nvGrpSpPr>
            <p:cNvPr id="117" name="Group 93"/>
            <p:cNvGrpSpPr>
              <a:grpSpLocks/>
            </p:cNvGrpSpPr>
            <p:nvPr/>
          </p:nvGrpSpPr>
          <p:grpSpPr bwMode="auto">
            <a:xfrm rot="10298355">
              <a:off x="456030" y="2952819"/>
              <a:ext cx="425152" cy="577585"/>
              <a:chOff x="4760969" y="1707334"/>
              <a:chExt cx="449497" cy="575453"/>
            </a:xfrm>
          </p:grpSpPr>
          <p:sp>
            <p:nvSpPr>
              <p:cNvPr id="183" name="Oval 182"/>
              <p:cNvSpPr/>
              <p:nvPr/>
            </p:nvSpPr>
            <p:spPr>
              <a:xfrm rot="1489469">
                <a:off x="4891695" y="1831603"/>
                <a:ext cx="176672" cy="174413"/>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cxnSp>
            <p:nvCxnSpPr>
              <p:cNvPr id="184" name="Straight Connector 183"/>
              <p:cNvCxnSpPr>
                <a:stCxn id="183" idx="7"/>
              </p:cNvCxnSpPr>
              <p:nvPr/>
            </p:nvCxnSpPr>
            <p:spPr>
              <a:xfrm rot="1489469" flipV="1">
                <a:off x="5073526" y="1820060"/>
                <a:ext cx="134606" cy="100420"/>
              </a:xfrm>
              <a:prstGeom prst="line">
                <a:avLst/>
              </a:prstGeom>
              <a:ln>
                <a:solidFill>
                  <a:srgbClr val="000000"/>
                </a:solidFill>
              </a:ln>
            </p:spPr>
            <p:style>
              <a:lnRef idx="2">
                <a:schemeClr val="accent2"/>
              </a:lnRef>
              <a:fillRef idx="0">
                <a:schemeClr val="accent2"/>
              </a:fillRef>
              <a:effectRef idx="1">
                <a:schemeClr val="accent2"/>
              </a:effectRef>
              <a:fontRef idx="minor">
                <a:schemeClr val="tx1"/>
              </a:fontRef>
            </p:style>
          </p:cxnSp>
          <p:cxnSp>
            <p:nvCxnSpPr>
              <p:cNvPr id="185" name="Straight Connector 184"/>
              <p:cNvCxnSpPr/>
              <p:nvPr/>
            </p:nvCxnSpPr>
            <p:spPr>
              <a:xfrm rot="1489469">
                <a:off x="4811362" y="1715823"/>
                <a:ext cx="154236" cy="11363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186" name="Oval 185"/>
              <p:cNvSpPr/>
              <p:nvPr/>
            </p:nvSpPr>
            <p:spPr>
              <a:xfrm rot="1489469">
                <a:off x="4758407" y="2118745"/>
                <a:ext cx="176670" cy="171770"/>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cxnSp>
            <p:nvCxnSpPr>
              <p:cNvPr id="187" name="Straight Connector 186"/>
              <p:cNvCxnSpPr>
                <a:stCxn id="183" idx="4"/>
                <a:endCxn id="186" idx="0"/>
              </p:cNvCxnSpPr>
              <p:nvPr/>
            </p:nvCxnSpPr>
            <p:spPr>
              <a:xfrm rot="1489469">
                <a:off x="4909950" y="1991040"/>
                <a:ext cx="0" cy="14006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grpSp>
      </p:grpSp>
      <p:grpSp>
        <p:nvGrpSpPr>
          <p:cNvPr id="118" name="Group 94"/>
          <p:cNvGrpSpPr>
            <a:grpSpLocks/>
          </p:cNvGrpSpPr>
          <p:nvPr/>
        </p:nvGrpSpPr>
        <p:grpSpPr bwMode="auto">
          <a:xfrm rot="21099104">
            <a:off x="577755" y="3330581"/>
            <a:ext cx="524531" cy="712629"/>
            <a:chOff x="5219378" y="1769769"/>
            <a:chExt cx="522594" cy="753435"/>
          </a:xfrm>
        </p:grpSpPr>
        <p:sp>
          <p:nvSpPr>
            <p:cNvPr id="177" name="Oval 176"/>
            <p:cNvSpPr/>
            <p:nvPr/>
          </p:nvSpPr>
          <p:spPr>
            <a:xfrm rot="1489469">
              <a:off x="5215571" y="1763484"/>
              <a:ext cx="177057" cy="173866"/>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sp>
          <p:nvSpPr>
            <p:cNvPr id="178" name="Oval 177"/>
            <p:cNvSpPr/>
            <p:nvPr/>
          </p:nvSpPr>
          <p:spPr>
            <a:xfrm rot="1489469">
              <a:off x="5414830" y="2061935"/>
              <a:ext cx="177057" cy="173866"/>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cxnSp>
          <p:nvCxnSpPr>
            <p:cNvPr id="179" name="Straight Connector 178"/>
            <p:cNvCxnSpPr>
              <a:endCxn id="178" idx="1"/>
            </p:cNvCxnSpPr>
            <p:nvPr/>
          </p:nvCxnSpPr>
          <p:spPr>
            <a:xfrm rot="1489469">
              <a:off x="5346986" y="1929655"/>
              <a:ext cx="153272" cy="11217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80" name="Straight Connector 179"/>
            <p:cNvCxnSpPr/>
            <p:nvPr/>
          </p:nvCxnSpPr>
          <p:spPr>
            <a:xfrm rot="1489469" flipV="1">
              <a:off x="5605290" y="2062938"/>
              <a:ext cx="132131" cy="100955"/>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181" name="Oval 180"/>
            <p:cNvSpPr/>
            <p:nvPr/>
          </p:nvSpPr>
          <p:spPr>
            <a:xfrm rot="1489469">
              <a:off x="5283841" y="2344384"/>
              <a:ext cx="174413" cy="173866"/>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cxnSp>
          <p:nvCxnSpPr>
            <p:cNvPr id="182" name="Straight Connector 181"/>
            <p:cNvCxnSpPr>
              <a:stCxn id="178" idx="4"/>
              <a:endCxn id="181" idx="0"/>
            </p:cNvCxnSpPr>
            <p:nvPr/>
          </p:nvCxnSpPr>
          <p:spPr>
            <a:xfrm rot="1489469">
              <a:off x="5437849" y="2224195"/>
              <a:ext cx="0" cy="137411"/>
            </a:xfrm>
            <a:prstGeom prst="line">
              <a:avLst/>
            </a:prstGeom>
            <a:ln>
              <a:solidFill>
                <a:srgbClr val="000000"/>
              </a:solidFill>
            </a:ln>
          </p:spPr>
          <p:style>
            <a:lnRef idx="2">
              <a:schemeClr val="accent2"/>
            </a:lnRef>
            <a:fillRef idx="0">
              <a:schemeClr val="accent2"/>
            </a:fillRef>
            <a:effectRef idx="1">
              <a:schemeClr val="accent2"/>
            </a:effectRef>
            <a:fontRef idx="minor">
              <a:schemeClr val="tx1"/>
            </a:fontRef>
          </p:style>
        </p:cxnSp>
      </p:grpSp>
      <p:grpSp>
        <p:nvGrpSpPr>
          <p:cNvPr id="119" name="Group 96"/>
          <p:cNvGrpSpPr>
            <a:grpSpLocks/>
          </p:cNvGrpSpPr>
          <p:nvPr/>
        </p:nvGrpSpPr>
        <p:grpSpPr bwMode="auto">
          <a:xfrm rot="20735425">
            <a:off x="1150780" y="3462145"/>
            <a:ext cx="684367" cy="741082"/>
            <a:chOff x="5753212" y="2034676"/>
            <a:chExt cx="723553" cy="738346"/>
          </a:xfrm>
        </p:grpSpPr>
        <p:sp>
          <p:nvSpPr>
            <p:cNvPr id="170" name="Oval 169"/>
            <p:cNvSpPr/>
            <p:nvPr/>
          </p:nvSpPr>
          <p:spPr>
            <a:xfrm rot="1489469">
              <a:off x="5755237" y="2031222"/>
              <a:ext cx="176670" cy="171772"/>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sp>
          <p:nvSpPr>
            <p:cNvPr id="171" name="Oval 170"/>
            <p:cNvSpPr/>
            <p:nvPr/>
          </p:nvSpPr>
          <p:spPr>
            <a:xfrm rot="1489469">
              <a:off x="5958988" y="2316295"/>
              <a:ext cx="176670" cy="171772"/>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sp>
          <p:nvSpPr>
            <p:cNvPr id="172" name="Oval 171"/>
            <p:cNvSpPr/>
            <p:nvPr/>
          </p:nvSpPr>
          <p:spPr>
            <a:xfrm rot="1489469">
              <a:off x="6303388" y="2265168"/>
              <a:ext cx="176670" cy="171770"/>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cxnSp>
          <p:nvCxnSpPr>
            <p:cNvPr id="173" name="Straight Connector 172"/>
            <p:cNvCxnSpPr/>
            <p:nvPr/>
          </p:nvCxnSpPr>
          <p:spPr>
            <a:xfrm rot="1489469">
              <a:off x="5892874" y="2184259"/>
              <a:ext cx="154235" cy="11099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74" name="Straight Connector 173"/>
            <p:cNvCxnSpPr/>
            <p:nvPr/>
          </p:nvCxnSpPr>
          <p:spPr>
            <a:xfrm rot="1489469" flipV="1">
              <a:off x="6157038" y="2322771"/>
              <a:ext cx="131801" cy="103063"/>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175" name="Oval 174"/>
            <p:cNvSpPr/>
            <p:nvPr/>
          </p:nvSpPr>
          <p:spPr>
            <a:xfrm rot="1489469">
              <a:off x="5827928" y="2597171"/>
              <a:ext cx="176672" cy="171772"/>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cxnSp>
          <p:nvCxnSpPr>
            <p:cNvPr id="176" name="Straight Connector 175"/>
            <p:cNvCxnSpPr>
              <a:stCxn id="171" idx="4"/>
              <a:endCxn id="175" idx="0"/>
            </p:cNvCxnSpPr>
            <p:nvPr/>
          </p:nvCxnSpPr>
          <p:spPr>
            <a:xfrm rot="1489469" flipH="1">
              <a:off x="5982932" y="2473138"/>
              <a:ext cx="0" cy="137417"/>
            </a:xfrm>
            <a:prstGeom prst="line">
              <a:avLst/>
            </a:prstGeom>
            <a:ln>
              <a:solidFill>
                <a:srgbClr val="000000"/>
              </a:solidFill>
            </a:ln>
          </p:spPr>
          <p:style>
            <a:lnRef idx="2">
              <a:schemeClr val="accent2"/>
            </a:lnRef>
            <a:fillRef idx="0">
              <a:schemeClr val="accent2"/>
            </a:fillRef>
            <a:effectRef idx="1">
              <a:schemeClr val="accent2"/>
            </a:effectRef>
            <a:fontRef idx="minor">
              <a:schemeClr val="tx1"/>
            </a:fontRef>
          </p:style>
        </p:cxnSp>
      </p:grpSp>
      <p:sp>
        <p:nvSpPr>
          <p:cNvPr id="120" name="Oval 119"/>
          <p:cNvSpPr/>
          <p:nvPr/>
        </p:nvSpPr>
        <p:spPr bwMode="auto">
          <a:xfrm rot="6495228">
            <a:off x="4313572" y="2062114"/>
            <a:ext cx="177711" cy="161799"/>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sp>
        <p:nvSpPr>
          <p:cNvPr id="121" name="Oval 120"/>
          <p:cNvSpPr/>
          <p:nvPr/>
        </p:nvSpPr>
        <p:spPr bwMode="auto">
          <a:xfrm rot="6495228">
            <a:off x="4068127" y="2294686"/>
            <a:ext cx="177713" cy="164450"/>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cxnSp>
        <p:nvCxnSpPr>
          <p:cNvPr id="122" name="Straight Connector 121"/>
          <p:cNvCxnSpPr/>
          <p:nvPr/>
        </p:nvCxnSpPr>
        <p:spPr bwMode="auto">
          <a:xfrm rot="6495228">
            <a:off x="4223305" y="2230965"/>
            <a:ext cx="153840" cy="106097"/>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23" name="Straight Connector 122"/>
          <p:cNvCxnSpPr/>
          <p:nvPr/>
        </p:nvCxnSpPr>
        <p:spPr bwMode="auto">
          <a:xfrm rot="6495228" flipV="1">
            <a:off x="4136848" y="2497324"/>
            <a:ext cx="132621" cy="95487"/>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124" name="Oval 123"/>
          <p:cNvSpPr/>
          <p:nvPr/>
        </p:nvSpPr>
        <p:spPr bwMode="auto">
          <a:xfrm rot="6495228">
            <a:off x="3778211" y="2190797"/>
            <a:ext cx="177713" cy="164450"/>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grpSp>
        <p:nvGrpSpPr>
          <p:cNvPr id="125" name="Group 155"/>
          <p:cNvGrpSpPr>
            <a:grpSpLocks/>
          </p:cNvGrpSpPr>
          <p:nvPr/>
        </p:nvGrpSpPr>
        <p:grpSpPr bwMode="auto">
          <a:xfrm rot="770654">
            <a:off x="4105043" y="1545098"/>
            <a:ext cx="720160" cy="499978"/>
            <a:chOff x="8255579" y="1558334"/>
            <a:chExt cx="761396" cy="498132"/>
          </a:xfrm>
        </p:grpSpPr>
        <p:sp>
          <p:nvSpPr>
            <p:cNvPr id="164" name="Oval 163"/>
            <p:cNvSpPr/>
            <p:nvPr/>
          </p:nvSpPr>
          <p:spPr>
            <a:xfrm rot="7359803">
              <a:off x="8840031" y="1572691"/>
              <a:ext cx="177057" cy="173866"/>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sp>
          <p:nvSpPr>
            <p:cNvPr id="165" name="Oval 164"/>
            <p:cNvSpPr/>
            <p:nvPr/>
          </p:nvSpPr>
          <p:spPr>
            <a:xfrm rot="7359803">
              <a:off x="8516415" y="1727073"/>
              <a:ext cx="177057" cy="171061"/>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cxnSp>
          <p:nvCxnSpPr>
            <p:cNvPr id="166" name="Straight Connector 165"/>
            <p:cNvCxnSpPr>
              <a:endCxn id="165" idx="1"/>
            </p:cNvCxnSpPr>
            <p:nvPr/>
          </p:nvCxnSpPr>
          <p:spPr>
            <a:xfrm rot="7359803">
              <a:off x="8701218" y="1701680"/>
              <a:ext cx="153272" cy="112172"/>
            </a:xfrm>
            <a:prstGeom prst="line">
              <a:avLst/>
            </a:prstGeom>
            <a:ln>
              <a:solidFill>
                <a:srgbClr val="000000"/>
              </a:solidFill>
            </a:ln>
          </p:spPr>
          <p:style>
            <a:lnRef idx="2">
              <a:schemeClr val="accent2"/>
            </a:lnRef>
            <a:fillRef idx="0">
              <a:schemeClr val="accent2"/>
            </a:fillRef>
            <a:effectRef idx="1">
              <a:schemeClr val="accent2"/>
            </a:effectRef>
            <a:fontRef idx="minor">
              <a:schemeClr val="tx1"/>
            </a:fontRef>
          </p:style>
        </p:cxnSp>
        <p:cxnSp>
          <p:nvCxnSpPr>
            <p:cNvPr id="167" name="Straight Connector 166"/>
            <p:cNvCxnSpPr/>
            <p:nvPr/>
          </p:nvCxnSpPr>
          <p:spPr>
            <a:xfrm rot="7359803" flipV="1">
              <a:off x="8549872" y="1935731"/>
              <a:ext cx="134773" cy="103758"/>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168" name="Oval 167"/>
            <p:cNvSpPr/>
            <p:nvPr/>
          </p:nvSpPr>
          <p:spPr>
            <a:xfrm rot="7359803">
              <a:off x="8250713" y="1556439"/>
              <a:ext cx="177057" cy="173866"/>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cxnSp>
          <p:nvCxnSpPr>
            <p:cNvPr id="169" name="Straight Connector 168"/>
            <p:cNvCxnSpPr>
              <a:stCxn id="165" idx="4"/>
              <a:endCxn id="168" idx="0"/>
            </p:cNvCxnSpPr>
            <p:nvPr/>
          </p:nvCxnSpPr>
          <p:spPr>
            <a:xfrm rot="7359803">
              <a:off x="8472081" y="1659358"/>
              <a:ext cx="0" cy="140215"/>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grpSp>
      <p:cxnSp>
        <p:nvCxnSpPr>
          <p:cNvPr id="126" name="Straight Connector 125"/>
          <p:cNvCxnSpPr>
            <a:stCxn id="121" idx="4"/>
            <a:endCxn id="124" idx="0"/>
          </p:cNvCxnSpPr>
          <p:nvPr/>
        </p:nvCxnSpPr>
        <p:spPr bwMode="auto">
          <a:xfrm rot="6495228">
            <a:off x="4011860" y="2254136"/>
            <a:ext cx="0" cy="137925"/>
          </a:xfrm>
          <a:prstGeom prst="line">
            <a:avLst/>
          </a:prstGeom>
          <a:ln>
            <a:solidFill>
              <a:srgbClr val="000000"/>
            </a:solidFill>
          </a:ln>
        </p:spPr>
        <p:style>
          <a:lnRef idx="2">
            <a:schemeClr val="accent2"/>
          </a:lnRef>
          <a:fillRef idx="0">
            <a:schemeClr val="accent2"/>
          </a:fillRef>
          <a:effectRef idx="1">
            <a:schemeClr val="accent2"/>
          </a:effectRef>
          <a:fontRef idx="minor">
            <a:schemeClr val="tx1"/>
          </a:fontRef>
        </p:style>
      </p:cxnSp>
      <p:sp>
        <p:nvSpPr>
          <p:cNvPr id="127" name="Oval 126"/>
          <p:cNvSpPr/>
          <p:nvPr/>
        </p:nvSpPr>
        <p:spPr bwMode="auto">
          <a:xfrm rot="20735425">
            <a:off x="2193368" y="3199977"/>
            <a:ext cx="164450" cy="172407"/>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sp>
        <p:nvSpPr>
          <p:cNvPr id="128" name="Oval 127"/>
          <p:cNvSpPr/>
          <p:nvPr/>
        </p:nvSpPr>
        <p:spPr bwMode="auto">
          <a:xfrm rot="20735425">
            <a:off x="2398280" y="2948886"/>
            <a:ext cx="167104" cy="172409"/>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cxnSp>
        <p:nvCxnSpPr>
          <p:cNvPr id="129" name="Straight Connector 128"/>
          <p:cNvCxnSpPr>
            <a:stCxn id="127" idx="7"/>
          </p:cNvCxnSpPr>
          <p:nvPr/>
        </p:nvCxnSpPr>
        <p:spPr bwMode="auto">
          <a:xfrm rot="20735425" flipV="1">
            <a:off x="2303782" y="3094775"/>
            <a:ext cx="127316" cy="10079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0" name="Straight Connector 129"/>
          <p:cNvCxnSpPr/>
          <p:nvPr/>
        </p:nvCxnSpPr>
        <p:spPr bwMode="auto">
          <a:xfrm rot="20735425">
            <a:off x="2048032" y="3165280"/>
            <a:ext cx="145882" cy="111401"/>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131" name="Oval 130"/>
          <p:cNvSpPr/>
          <p:nvPr/>
        </p:nvSpPr>
        <p:spPr bwMode="auto">
          <a:xfrm rot="20735425">
            <a:off x="2271495" y="3503670"/>
            <a:ext cx="164450" cy="172407"/>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cxnSp>
        <p:nvCxnSpPr>
          <p:cNvPr id="132" name="Straight Connector 131"/>
          <p:cNvCxnSpPr>
            <a:stCxn id="127" idx="4"/>
            <a:endCxn id="131" idx="0"/>
          </p:cNvCxnSpPr>
          <p:nvPr/>
        </p:nvCxnSpPr>
        <p:spPr bwMode="auto">
          <a:xfrm rot="20735425">
            <a:off x="2315509" y="3366720"/>
            <a:ext cx="0" cy="140577"/>
          </a:xfrm>
          <a:prstGeom prst="line">
            <a:avLst/>
          </a:prstGeom>
          <a:ln>
            <a:solidFill>
              <a:srgbClr val="000000"/>
            </a:solidFill>
          </a:ln>
        </p:spPr>
        <p:style>
          <a:lnRef idx="2">
            <a:schemeClr val="accent2"/>
          </a:lnRef>
          <a:fillRef idx="0">
            <a:schemeClr val="accent2"/>
          </a:fillRef>
          <a:effectRef idx="1">
            <a:schemeClr val="accent2"/>
          </a:effectRef>
          <a:fontRef idx="minor">
            <a:schemeClr val="tx1"/>
          </a:fontRef>
        </p:style>
      </p:cxnSp>
      <p:grpSp>
        <p:nvGrpSpPr>
          <p:cNvPr id="133" name="Group 132"/>
          <p:cNvGrpSpPr>
            <a:grpSpLocks/>
          </p:cNvGrpSpPr>
          <p:nvPr/>
        </p:nvGrpSpPr>
        <p:grpSpPr bwMode="auto">
          <a:xfrm rot="11127348">
            <a:off x="2529819" y="2429427"/>
            <a:ext cx="399172" cy="571053"/>
            <a:chOff x="6982207" y="2301085"/>
            <a:chExt cx="422027" cy="568945"/>
          </a:xfrm>
        </p:grpSpPr>
        <p:sp>
          <p:nvSpPr>
            <p:cNvPr id="159" name="Oval 158"/>
            <p:cNvSpPr/>
            <p:nvPr/>
          </p:nvSpPr>
          <p:spPr>
            <a:xfrm>
              <a:off x="7109241" y="2392077"/>
              <a:ext cx="176670" cy="171770"/>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cxnSp>
          <p:nvCxnSpPr>
            <p:cNvPr id="160" name="Straight Connector 159"/>
            <p:cNvCxnSpPr>
              <a:endCxn id="159" idx="1"/>
            </p:cNvCxnSpPr>
            <p:nvPr/>
          </p:nvCxnSpPr>
          <p:spPr>
            <a:xfrm>
              <a:off x="6983063" y="2302444"/>
              <a:ext cx="151432" cy="11099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61" name="Straight Connector 160"/>
            <p:cNvCxnSpPr/>
            <p:nvPr/>
          </p:nvCxnSpPr>
          <p:spPr>
            <a:xfrm flipV="1">
              <a:off x="7274680" y="2319865"/>
              <a:ext cx="131803" cy="10042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162" name="Oval 161"/>
            <p:cNvSpPr/>
            <p:nvPr/>
          </p:nvSpPr>
          <p:spPr>
            <a:xfrm>
              <a:off x="7112111" y="2701433"/>
              <a:ext cx="176671" cy="171770"/>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cxnSp>
          <p:nvCxnSpPr>
            <p:cNvPr id="163" name="Straight Connector 162"/>
            <p:cNvCxnSpPr>
              <a:stCxn id="159" idx="4"/>
              <a:endCxn id="162" idx="0"/>
            </p:cNvCxnSpPr>
            <p:nvPr/>
          </p:nvCxnSpPr>
          <p:spPr>
            <a:xfrm>
              <a:off x="7197490" y="2561349"/>
              <a:ext cx="0" cy="137417"/>
            </a:xfrm>
            <a:prstGeom prst="line">
              <a:avLst/>
            </a:prstGeom>
            <a:ln>
              <a:solidFill>
                <a:srgbClr val="000000"/>
              </a:solidFill>
            </a:ln>
          </p:spPr>
          <p:style>
            <a:lnRef idx="2">
              <a:schemeClr val="accent2"/>
            </a:lnRef>
            <a:fillRef idx="0">
              <a:schemeClr val="accent2"/>
            </a:fillRef>
            <a:effectRef idx="1">
              <a:schemeClr val="accent2"/>
            </a:effectRef>
            <a:fontRef idx="minor">
              <a:schemeClr val="tx1"/>
            </a:fontRef>
          </p:style>
        </p:cxn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6833" y="2337680"/>
            <a:ext cx="4165847" cy="3134840"/>
          </a:xfrm>
          <a:prstGeom prst="rect">
            <a:avLst/>
          </a:prstGeom>
        </p:spPr>
      </p:pic>
      <p:sp>
        <p:nvSpPr>
          <p:cNvPr id="134" name="Oval 133"/>
          <p:cNvSpPr/>
          <p:nvPr/>
        </p:nvSpPr>
        <p:spPr bwMode="auto">
          <a:xfrm rot="20735425">
            <a:off x="2894075" y="2984937"/>
            <a:ext cx="167102" cy="175059"/>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grpSp>
        <p:nvGrpSpPr>
          <p:cNvPr id="135" name="Group 153"/>
          <p:cNvGrpSpPr>
            <a:grpSpLocks/>
          </p:cNvGrpSpPr>
          <p:nvPr/>
        </p:nvGrpSpPr>
        <p:grpSpPr bwMode="auto">
          <a:xfrm rot="3259355">
            <a:off x="3345816" y="2352371"/>
            <a:ext cx="1267796" cy="1906903"/>
            <a:chOff x="7413698" y="1089334"/>
            <a:chExt cx="1263116" cy="2016090"/>
          </a:xfrm>
        </p:grpSpPr>
        <p:sp>
          <p:nvSpPr>
            <p:cNvPr id="136" name="Oval 135"/>
            <p:cNvSpPr/>
            <p:nvPr/>
          </p:nvSpPr>
          <p:spPr>
            <a:xfrm>
              <a:off x="7878404" y="2360249"/>
              <a:ext cx="177055" cy="173866"/>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grpSp>
          <p:nvGrpSpPr>
            <p:cNvPr id="137" name="Group 134"/>
            <p:cNvGrpSpPr>
              <a:grpSpLocks/>
            </p:cNvGrpSpPr>
            <p:nvPr/>
          </p:nvGrpSpPr>
          <p:grpSpPr bwMode="auto">
            <a:xfrm rot="21449150">
              <a:off x="7413698" y="2490009"/>
              <a:ext cx="491494" cy="615415"/>
              <a:chOff x="7465672" y="2281026"/>
              <a:chExt cx="491494" cy="615416"/>
            </a:xfrm>
          </p:grpSpPr>
          <p:sp>
            <p:nvSpPr>
              <p:cNvPr id="154" name="Oval 153"/>
              <p:cNvSpPr/>
              <p:nvPr/>
            </p:nvSpPr>
            <p:spPr>
              <a:xfrm>
                <a:off x="7656191" y="2342794"/>
                <a:ext cx="174414" cy="173866"/>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cxnSp>
            <p:nvCxnSpPr>
              <p:cNvPr id="155" name="Straight Connector 154"/>
              <p:cNvCxnSpPr/>
              <p:nvPr/>
            </p:nvCxnSpPr>
            <p:spPr>
              <a:xfrm rot="18491495">
                <a:off x="7418686" y="2435542"/>
                <a:ext cx="215468" cy="121495"/>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6" name="Straight Connector 155"/>
              <p:cNvCxnSpPr/>
              <p:nvPr/>
            </p:nvCxnSpPr>
            <p:spPr>
              <a:xfrm flipV="1">
                <a:off x="7825034" y="2281026"/>
                <a:ext cx="132132" cy="100955"/>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157" name="Oval 156"/>
              <p:cNvSpPr/>
              <p:nvPr/>
            </p:nvSpPr>
            <p:spPr>
              <a:xfrm>
                <a:off x="7699709" y="2725381"/>
                <a:ext cx="174414" cy="171061"/>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cxnSp>
            <p:nvCxnSpPr>
              <p:cNvPr id="158" name="Straight Connector 157"/>
              <p:cNvCxnSpPr>
                <a:stCxn id="154" idx="4"/>
                <a:endCxn id="157" idx="0"/>
              </p:cNvCxnSpPr>
              <p:nvPr/>
            </p:nvCxnSpPr>
            <p:spPr>
              <a:xfrm rot="18491495" flipH="1">
                <a:off x="7697411" y="2543113"/>
                <a:ext cx="135491" cy="155815"/>
              </a:xfrm>
              <a:prstGeom prst="line">
                <a:avLst/>
              </a:prstGeom>
              <a:ln>
                <a:solidFill>
                  <a:srgbClr val="000000"/>
                </a:solidFill>
              </a:ln>
            </p:spPr>
            <p:style>
              <a:lnRef idx="2">
                <a:schemeClr val="accent2"/>
              </a:lnRef>
              <a:fillRef idx="0">
                <a:schemeClr val="accent2"/>
              </a:fillRef>
              <a:effectRef idx="1">
                <a:schemeClr val="accent2"/>
              </a:effectRef>
              <a:fontRef idx="minor">
                <a:schemeClr val="tx1"/>
              </a:fontRef>
            </p:style>
          </p:cxnSp>
        </p:grpSp>
        <p:grpSp>
          <p:nvGrpSpPr>
            <p:cNvPr id="138" name="Group 144"/>
            <p:cNvGrpSpPr>
              <a:grpSpLocks/>
            </p:cNvGrpSpPr>
            <p:nvPr/>
          </p:nvGrpSpPr>
          <p:grpSpPr bwMode="auto">
            <a:xfrm rot="1263285">
              <a:off x="7967256" y="1862589"/>
              <a:ext cx="709558" cy="569621"/>
              <a:chOff x="8081277" y="1463304"/>
              <a:chExt cx="709558" cy="569621"/>
            </a:xfrm>
          </p:grpSpPr>
          <p:sp>
            <p:nvSpPr>
              <p:cNvPr id="147" name="Oval 146"/>
              <p:cNvSpPr/>
              <p:nvPr/>
            </p:nvSpPr>
            <p:spPr>
              <a:xfrm rot="9249342">
                <a:off x="8613780" y="1807539"/>
                <a:ext cx="177055" cy="173866"/>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grpSp>
            <p:nvGrpSpPr>
              <p:cNvPr id="148" name="Group 137"/>
              <p:cNvGrpSpPr>
                <a:grpSpLocks/>
              </p:cNvGrpSpPr>
              <p:nvPr/>
            </p:nvGrpSpPr>
            <p:grpSpPr bwMode="auto">
              <a:xfrm rot="9098492">
                <a:off x="8081277" y="1463304"/>
                <a:ext cx="428646" cy="569621"/>
                <a:chOff x="7532399" y="2266631"/>
                <a:chExt cx="428646" cy="569621"/>
              </a:xfrm>
            </p:grpSpPr>
            <p:sp>
              <p:nvSpPr>
                <p:cNvPr id="149" name="Oval 148"/>
                <p:cNvSpPr/>
                <p:nvPr/>
              </p:nvSpPr>
              <p:spPr>
                <a:xfrm>
                  <a:off x="7658824" y="2349990"/>
                  <a:ext cx="174414" cy="173866"/>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cxnSp>
              <p:nvCxnSpPr>
                <p:cNvPr id="150" name="Straight Connector 149"/>
                <p:cNvCxnSpPr/>
                <p:nvPr/>
              </p:nvCxnSpPr>
              <p:spPr>
                <a:xfrm>
                  <a:off x="7532399" y="2266631"/>
                  <a:ext cx="153273" cy="112172"/>
                </a:xfrm>
                <a:prstGeom prst="line">
                  <a:avLst/>
                </a:prstGeom>
                <a:ln>
                  <a:solidFill>
                    <a:srgbClr val="000000"/>
                  </a:solidFill>
                </a:ln>
              </p:spPr>
              <p:style>
                <a:lnRef idx="2">
                  <a:schemeClr val="accent2"/>
                </a:lnRef>
                <a:fillRef idx="0">
                  <a:schemeClr val="accent2"/>
                </a:fillRef>
                <a:effectRef idx="1">
                  <a:schemeClr val="accent2"/>
                </a:effectRef>
                <a:fontRef idx="minor">
                  <a:schemeClr val="tx1"/>
                </a:fontRef>
              </p:style>
            </p:cxnSp>
            <p:cxnSp>
              <p:nvCxnSpPr>
                <p:cNvPr id="151" name="Straight Connector 150"/>
                <p:cNvCxnSpPr/>
                <p:nvPr/>
              </p:nvCxnSpPr>
              <p:spPr>
                <a:xfrm flipV="1">
                  <a:off x="7828913" y="2291344"/>
                  <a:ext cx="132132" cy="103758"/>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152" name="Oval 151"/>
                <p:cNvSpPr/>
                <p:nvPr/>
              </p:nvSpPr>
              <p:spPr>
                <a:xfrm>
                  <a:off x="7660313" y="2662386"/>
                  <a:ext cx="174414" cy="173866"/>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cxnSp>
              <p:nvCxnSpPr>
                <p:cNvPr id="153" name="Straight Connector 152"/>
                <p:cNvCxnSpPr>
                  <a:stCxn id="149" idx="4"/>
                  <a:endCxn id="152" idx="0"/>
                </p:cNvCxnSpPr>
                <p:nvPr/>
              </p:nvCxnSpPr>
              <p:spPr>
                <a:xfrm flipH="1">
                  <a:off x="7747324" y="2527497"/>
                  <a:ext cx="0" cy="137409"/>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grpSp>
        </p:grpSp>
        <p:grpSp>
          <p:nvGrpSpPr>
            <p:cNvPr id="139" name="Group 145"/>
            <p:cNvGrpSpPr>
              <a:grpSpLocks/>
            </p:cNvGrpSpPr>
            <p:nvPr/>
          </p:nvGrpSpPr>
          <p:grpSpPr bwMode="auto">
            <a:xfrm rot="18746522">
              <a:off x="7662441" y="1160346"/>
              <a:ext cx="708720" cy="566695"/>
              <a:chOff x="8086075" y="1468970"/>
              <a:chExt cx="708720" cy="566695"/>
            </a:xfrm>
          </p:grpSpPr>
          <p:sp>
            <p:nvSpPr>
              <p:cNvPr id="140" name="Oval 139"/>
              <p:cNvSpPr/>
              <p:nvPr/>
            </p:nvSpPr>
            <p:spPr>
              <a:xfrm rot="9249342">
                <a:off x="8623855" y="1805500"/>
                <a:ext cx="176670" cy="174414"/>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grpSp>
            <p:nvGrpSpPr>
              <p:cNvPr id="141" name="Group 147"/>
              <p:cNvGrpSpPr>
                <a:grpSpLocks/>
              </p:cNvGrpSpPr>
              <p:nvPr/>
            </p:nvGrpSpPr>
            <p:grpSpPr bwMode="auto">
              <a:xfrm rot="9098492">
                <a:off x="8086075" y="1468970"/>
                <a:ext cx="428216" cy="566695"/>
                <a:chOff x="7530578" y="2262218"/>
                <a:chExt cx="428216" cy="566695"/>
              </a:xfrm>
            </p:grpSpPr>
            <p:sp>
              <p:nvSpPr>
                <p:cNvPr id="142" name="Oval 141"/>
                <p:cNvSpPr/>
                <p:nvPr/>
              </p:nvSpPr>
              <p:spPr>
                <a:xfrm>
                  <a:off x="7649592" y="2347457"/>
                  <a:ext cx="176670" cy="174414"/>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cxnSp>
              <p:nvCxnSpPr>
                <p:cNvPr id="143" name="Straight Connector 142"/>
                <p:cNvCxnSpPr/>
                <p:nvPr/>
              </p:nvCxnSpPr>
              <p:spPr>
                <a:xfrm>
                  <a:off x="7522388" y="2264345"/>
                  <a:ext cx="154237" cy="113634"/>
                </a:xfrm>
                <a:prstGeom prst="line">
                  <a:avLst/>
                </a:prstGeom>
                <a:ln>
                  <a:solidFill>
                    <a:srgbClr val="000000"/>
                  </a:solidFill>
                </a:ln>
              </p:spPr>
              <p:style>
                <a:lnRef idx="2">
                  <a:schemeClr val="accent2"/>
                </a:lnRef>
                <a:fillRef idx="0">
                  <a:schemeClr val="accent2"/>
                </a:fillRef>
                <a:effectRef idx="1">
                  <a:schemeClr val="accent2"/>
                </a:effectRef>
                <a:fontRef idx="minor">
                  <a:schemeClr val="tx1"/>
                </a:fontRef>
              </p:style>
            </p:cxnSp>
            <p:cxnSp>
              <p:nvCxnSpPr>
                <p:cNvPr id="144" name="Straight Connector 143"/>
                <p:cNvCxnSpPr/>
                <p:nvPr/>
              </p:nvCxnSpPr>
              <p:spPr>
                <a:xfrm flipV="1">
                  <a:off x="7816908" y="2286174"/>
                  <a:ext cx="134606" cy="10042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145" name="Oval 144"/>
                <p:cNvSpPr/>
                <p:nvPr/>
              </p:nvSpPr>
              <p:spPr>
                <a:xfrm>
                  <a:off x="7647793" y="2660899"/>
                  <a:ext cx="176670" cy="171772"/>
                </a:xfrm>
                <a:prstGeom prst="ellipse">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800">
                    <a:solidFill>
                      <a:srgbClr val="FFFFFF"/>
                    </a:solidFill>
                  </a:endParaRPr>
                </a:p>
              </p:txBody>
            </p:sp>
            <p:cxnSp>
              <p:nvCxnSpPr>
                <p:cNvPr id="146" name="Straight Connector 145"/>
                <p:cNvCxnSpPr>
                  <a:stCxn id="142" idx="4"/>
                  <a:endCxn id="145" idx="0"/>
                </p:cNvCxnSpPr>
                <p:nvPr/>
              </p:nvCxnSpPr>
              <p:spPr>
                <a:xfrm flipH="1">
                  <a:off x="7735423" y="2520044"/>
                  <a:ext cx="2805" cy="137417"/>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grpSp>
        </p:grpSp>
      </p:grpSp>
      <p:graphicFrame>
        <p:nvGraphicFramePr>
          <p:cNvPr id="6" name="Object 5"/>
          <p:cNvGraphicFramePr>
            <a:graphicFrameLocks noChangeAspect="1"/>
          </p:cNvGraphicFramePr>
          <p:nvPr>
            <p:extLst>
              <p:ext uri="{D42A27DB-BD31-4B8C-83A1-F6EECF244321}">
                <p14:modId xmlns:p14="http://schemas.microsoft.com/office/powerpoint/2010/main" val="3147835828"/>
              </p:ext>
            </p:extLst>
          </p:nvPr>
        </p:nvGraphicFramePr>
        <p:xfrm>
          <a:off x="5075697" y="609705"/>
          <a:ext cx="1512527" cy="1027234"/>
        </p:xfrm>
        <a:graphic>
          <a:graphicData uri="http://schemas.openxmlformats.org/presentationml/2006/ole">
            <mc:AlternateContent xmlns:mc="http://schemas.openxmlformats.org/markup-compatibility/2006">
              <mc:Choice xmlns:v="urn:schemas-microsoft-com:vml" Requires="v">
                <p:oleObj spid="_x0000_s34886" name="Equation" r:id="rId5" imgW="672840" imgH="457200" progId="Equation.DSMT4">
                  <p:embed/>
                </p:oleObj>
              </mc:Choice>
              <mc:Fallback>
                <p:oleObj name="Equation" r:id="rId5" imgW="672840" imgH="457200" progId="Equation.DSMT4">
                  <p:embed/>
                  <p:pic>
                    <p:nvPicPr>
                      <p:cNvPr id="0" name=""/>
                      <p:cNvPicPr/>
                      <p:nvPr/>
                    </p:nvPicPr>
                    <p:blipFill>
                      <a:blip r:embed="rId6"/>
                      <a:stretch>
                        <a:fillRect/>
                      </a:stretch>
                    </p:blipFill>
                    <p:spPr>
                      <a:xfrm>
                        <a:off x="5075697" y="609705"/>
                        <a:ext cx="1512527" cy="1027234"/>
                      </a:xfrm>
                      <a:prstGeom prst="rect">
                        <a:avLst/>
                      </a:prstGeom>
                    </p:spPr>
                  </p:pic>
                </p:oleObj>
              </mc:Fallback>
            </mc:AlternateContent>
          </a:graphicData>
        </a:graphic>
      </p:graphicFrame>
      <p:grpSp>
        <p:nvGrpSpPr>
          <p:cNvPr id="3" name="Group 2"/>
          <p:cNvGrpSpPr/>
          <p:nvPr/>
        </p:nvGrpSpPr>
        <p:grpSpPr>
          <a:xfrm>
            <a:off x="1193019" y="4836746"/>
            <a:ext cx="3624576" cy="823380"/>
            <a:chOff x="5209814" y="4213653"/>
            <a:chExt cx="3624576" cy="823380"/>
          </a:xfrm>
        </p:grpSpPr>
        <p:sp>
          <p:nvSpPr>
            <p:cNvPr id="31" name="TextBox 30"/>
            <p:cNvSpPr txBox="1"/>
            <p:nvPr/>
          </p:nvSpPr>
          <p:spPr>
            <a:xfrm>
              <a:off x="5498085" y="4213653"/>
              <a:ext cx="3336305" cy="369332"/>
            </a:xfrm>
            <a:prstGeom prst="rect">
              <a:avLst/>
            </a:prstGeom>
            <a:noFill/>
          </p:spPr>
          <p:txBody>
            <a:bodyPr wrap="square" rtlCol="0">
              <a:spAutoFit/>
            </a:bodyPr>
            <a:lstStyle/>
            <a:p>
              <a:pPr eaLnBrk="1" hangingPunct="1"/>
              <a:r>
                <a:rPr lang="en-US" sz="1800" dirty="0" smtClean="0">
                  <a:solidFill>
                    <a:srgbClr val="000000"/>
                  </a:solidFill>
                </a:rPr>
                <a:t>number of backbone bonds </a:t>
              </a:r>
              <a:endParaRPr lang="el-GR" sz="1800" dirty="0">
                <a:solidFill>
                  <a:srgbClr val="000000"/>
                </a:solidFill>
              </a:endParaRPr>
            </a:p>
          </p:txBody>
        </p:sp>
        <p:sp>
          <p:nvSpPr>
            <p:cNvPr id="33" name="TextBox 32"/>
            <p:cNvSpPr txBox="1"/>
            <p:nvPr/>
          </p:nvSpPr>
          <p:spPr>
            <a:xfrm>
              <a:off x="5489140" y="4634063"/>
              <a:ext cx="2528324" cy="369332"/>
            </a:xfrm>
            <a:prstGeom prst="rect">
              <a:avLst/>
            </a:prstGeom>
            <a:noFill/>
          </p:spPr>
          <p:txBody>
            <a:bodyPr wrap="square" rtlCol="0">
              <a:spAutoFit/>
            </a:bodyPr>
            <a:lstStyle/>
            <a:p>
              <a:pPr eaLnBrk="1" hangingPunct="1"/>
              <a:r>
                <a:rPr lang="en-US" sz="1800" dirty="0">
                  <a:solidFill>
                    <a:srgbClr val="000000"/>
                  </a:solidFill>
                </a:rPr>
                <a:t>s</a:t>
              </a:r>
              <a:r>
                <a:rPr lang="en-US" sz="1800" dirty="0" smtClean="0">
                  <a:solidFill>
                    <a:srgbClr val="000000"/>
                  </a:solidFill>
                </a:rPr>
                <a:t>keletal bond length</a:t>
              </a:r>
              <a:endParaRPr lang="el-GR" sz="1800" dirty="0">
                <a:solidFill>
                  <a:srgbClr val="000000"/>
                </a:solidFill>
              </a:endParaRPr>
            </a:p>
          </p:txBody>
        </p:sp>
        <p:graphicFrame>
          <p:nvGraphicFramePr>
            <p:cNvPr id="214" name="Object 47"/>
            <p:cNvGraphicFramePr>
              <a:graphicFrameLocks noChangeAspect="1"/>
            </p:cNvGraphicFramePr>
            <p:nvPr>
              <p:extLst/>
            </p:nvPr>
          </p:nvGraphicFramePr>
          <p:xfrm>
            <a:off x="5209814" y="4248204"/>
            <a:ext cx="335800" cy="368384"/>
          </p:xfrm>
          <a:graphic>
            <a:graphicData uri="http://schemas.openxmlformats.org/presentationml/2006/ole">
              <mc:AlternateContent xmlns:mc="http://schemas.openxmlformats.org/markup-compatibility/2006">
                <mc:Choice xmlns:v="urn:schemas-microsoft-com:vml" Requires="v">
                  <p:oleObj spid="_x0000_s34887" name="Equation" r:id="rId7" imgW="126720" imgH="139680" progId="Equation.DSMT4">
                    <p:embed/>
                  </p:oleObj>
                </mc:Choice>
                <mc:Fallback>
                  <p:oleObj name="Equation" r:id="rId7" imgW="126720" imgH="139680" progId="Equation.DSMT4">
                    <p:embed/>
                    <p:pic>
                      <p:nvPicPr>
                        <p:cNvPr id="0" name=""/>
                        <p:cNvPicPr>
                          <a:picLocks noChangeAspect="1" noChangeArrowheads="1"/>
                        </p:cNvPicPr>
                        <p:nvPr/>
                      </p:nvPicPr>
                      <p:blipFill>
                        <a:blip r:embed="rId8"/>
                        <a:srcRect/>
                        <a:stretch>
                          <a:fillRect/>
                        </a:stretch>
                      </p:blipFill>
                      <p:spPr bwMode="auto">
                        <a:xfrm>
                          <a:off x="5209814" y="4248204"/>
                          <a:ext cx="335800" cy="368384"/>
                        </a:xfrm>
                        <a:prstGeom prst="rect">
                          <a:avLst/>
                        </a:prstGeom>
                        <a:noFill/>
                        <a:extLst/>
                      </p:spPr>
                    </p:pic>
                  </p:oleObj>
                </mc:Fallback>
              </mc:AlternateContent>
            </a:graphicData>
          </a:graphic>
        </p:graphicFrame>
        <p:graphicFrame>
          <p:nvGraphicFramePr>
            <p:cNvPr id="215" name="Object 46"/>
            <p:cNvGraphicFramePr>
              <a:graphicFrameLocks noChangeAspect="1"/>
            </p:cNvGraphicFramePr>
            <p:nvPr>
              <p:extLst/>
            </p:nvPr>
          </p:nvGraphicFramePr>
          <p:xfrm>
            <a:off x="5225929" y="4585397"/>
            <a:ext cx="225765" cy="451636"/>
          </p:xfrm>
          <a:graphic>
            <a:graphicData uri="http://schemas.openxmlformats.org/presentationml/2006/ole">
              <mc:AlternateContent xmlns:mc="http://schemas.openxmlformats.org/markup-compatibility/2006">
                <mc:Choice xmlns:v="urn:schemas-microsoft-com:vml" Requires="v">
                  <p:oleObj spid="_x0000_s34888" name="Equation" r:id="rId9" imgW="88560" imgH="177480" progId="Equation.DSMT4">
                    <p:embed/>
                  </p:oleObj>
                </mc:Choice>
                <mc:Fallback>
                  <p:oleObj name="Equation" r:id="rId9" imgW="88560" imgH="177480" progId="Equation.DSMT4">
                    <p:embed/>
                    <p:pic>
                      <p:nvPicPr>
                        <p:cNvPr id="0" name=""/>
                        <p:cNvPicPr>
                          <a:picLocks noChangeAspect="1" noChangeArrowheads="1"/>
                        </p:cNvPicPr>
                        <p:nvPr/>
                      </p:nvPicPr>
                      <p:blipFill>
                        <a:blip r:embed="rId10"/>
                        <a:srcRect/>
                        <a:stretch>
                          <a:fillRect/>
                        </a:stretch>
                      </p:blipFill>
                      <p:spPr bwMode="auto">
                        <a:xfrm>
                          <a:off x="5225929" y="4585397"/>
                          <a:ext cx="225765" cy="451636"/>
                        </a:xfrm>
                        <a:prstGeom prst="rect">
                          <a:avLst/>
                        </a:prstGeom>
                        <a:noFill/>
                        <a:extLst/>
                      </p:spPr>
                    </p:pic>
                  </p:oleObj>
                </mc:Fallback>
              </mc:AlternateContent>
            </a:graphicData>
          </a:graphic>
        </p:graphicFrame>
      </p:grpSp>
      <p:sp>
        <p:nvSpPr>
          <p:cNvPr id="224" name="TextBox 223"/>
          <p:cNvSpPr txBox="1"/>
          <p:nvPr/>
        </p:nvSpPr>
        <p:spPr>
          <a:xfrm>
            <a:off x="308538" y="969043"/>
            <a:ext cx="5259289" cy="461665"/>
          </a:xfrm>
          <a:prstGeom prst="rect">
            <a:avLst/>
          </a:prstGeom>
          <a:noFill/>
        </p:spPr>
        <p:txBody>
          <a:bodyPr wrap="square" rtlCol="0">
            <a:spAutoFit/>
          </a:bodyPr>
          <a:lstStyle/>
          <a:p>
            <a:pPr algn="ctr" eaLnBrk="1" hangingPunct="1"/>
            <a:r>
              <a:rPr lang="en-US" sz="2400" dirty="0" smtClean="0">
                <a:solidFill>
                  <a:srgbClr val="4C636F"/>
                </a:solidFill>
              </a:rPr>
              <a:t>Flory’s characteristic ratio </a:t>
            </a:r>
            <a:endParaRPr lang="el-GR" sz="2400" dirty="0">
              <a:solidFill>
                <a:srgbClr val="4C636F"/>
              </a:solidFill>
            </a:endParaRPr>
          </a:p>
        </p:txBody>
      </p:sp>
      <p:sp>
        <p:nvSpPr>
          <p:cNvPr id="190" name="Rectangle 189"/>
          <p:cNvSpPr/>
          <p:nvPr/>
        </p:nvSpPr>
        <p:spPr>
          <a:xfrm>
            <a:off x="5092573" y="1713002"/>
            <a:ext cx="4084168" cy="707886"/>
          </a:xfrm>
          <a:prstGeom prst="rect">
            <a:avLst/>
          </a:prstGeom>
        </p:spPr>
        <p:txBody>
          <a:bodyPr wrap="square">
            <a:spAutoFit/>
          </a:bodyPr>
          <a:lstStyle/>
          <a:p>
            <a:pPr algn="ctr" eaLnBrk="1" hangingPunct="1"/>
            <a:r>
              <a:rPr lang="en-US" sz="2000" i="1" dirty="0" err="1" smtClean="0">
                <a:solidFill>
                  <a:srgbClr val="000000"/>
                </a:solidFill>
                <a:latin typeface="Times New Roman" panose="02020603050405020304" pitchFamily="18" charset="0"/>
                <a:cs typeface="Times New Roman" panose="02020603050405020304" pitchFamily="18" charset="0"/>
              </a:rPr>
              <a:t>C</a:t>
            </a:r>
            <a:r>
              <a:rPr lang="en-US" sz="2000" i="1" baseline="-25000" dirty="0" err="1" smtClean="0">
                <a:solidFill>
                  <a:srgbClr val="000000"/>
                </a:solidFill>
                <a:latin typeface="Times New Roman" panose="02020603050405020304" pitchFamily="18" charset="0"/>
                <a:cs typeface="Times New Roman" panose="02020603050405020304" pitchFamily="18" charset="0"/>
              </a:rPr>
              <a:t>n</a:t>
            </a:r>
            <a:r>
              <a:rPr lang="en-US" sz="2000" dirty="0" smtClean="0">
                <a:solidFill>
                  <a:srgbClr val="000000"/>
                </a:solidFill>
              </a:rPr>
              <a:t> reaches plateau value, </a:t>
            </a:r>
            <a:r>
              <a:rPr lang="en-US" sz="2000" i="1" dirty="0" smtClean="0">
                <a:solidFill>
                  <a:srgbClr val="000000"/>
                </a:solidFill>
              </a:rPr>
              <a:t>C</a:t>
            </a:r>
            <a:r>
              <a:rPr lang="en-US" sz="2000" baseline="-25000" dirty="0" smtClean="0">
                <a:solidFill>
                  <a:srgbClr val="000000"/>
                </a:solidFill>
              </a:rPr>
              <a:t>∞</a:t>
            </a:r>
            <a:r>
              <a:rPr lang="en-US" sz="2000" dirty="0" smtClean="0">
                <a:solidFill>
                  <a:srgbClr val="000000"/>
                </a:solidFill>
              </a:rPr>
              <a:t>,               for long chains </a:t>
            </a:r>
            <a:endParaRPr lang="el-GR" sz="2000" dirty="0">
              <a:solidFill>
                <a:srgbClr val="000000"/>
              </a:solidFill>
            </a:endParaRPr>
          </a:p>
        </p:txBody>
      </p:sp>
      <p:grpSp>
        <p:nvGrpSpPr>
          <p:cNvPr id="192" name="Group 191"/>
          <p:cNvGrpSpPr/>
          <p:nvPr/>
        </p:nvGrpSpPr>
        <p:grpSpPr>
          <a:xfrm>
            <a:off x="5402488" y="5461812"/>
            <a:ext cx="3661345" cy="454025"/>
            <a:chOff x="5230459" y="2875572"/>
            <a:chExt cx="3661345" cy="454025"/>
          </a:xfrm>
        </p:grpSpPr>
        <p:graphicFrame>
          <p:nvGraphicFramePr>
            <p:cNvPr id="193" name="Object 192"/>
            <p:cNvGraphicFramePr>
              <a:graphicFrameLocks noChangeAspect="1"/>
            </p:cNvGraphicFramePr>
            <p:nvPr>
              <p:extLst/>
            </p:nvPr>
          </p:nvGraphicFramePr>
          <p:xfrm>
            <a:off x="5230459" y="2875572"/>
            <a:ext cx="1027113" cy="454025"/>
          </p:xfrm>
          <a:graphic>
            <a:graphicData uri="http://schemas.openxmlformats.org/presentationml/2006/ole">
              <mc:AlternateContent xmlns:mc="http://schemas.openxmlformats.org/markup-compatibility/2006">
                <mc:Choice xmlns:v="urn:schemas-microsoft-com:vml" Requires="v">
                  <p:oleObj spid="_x0000_s34889" name="Equation" r:id="rId11" imgW="545760" imgH="241200" progId="Equation.DSMT4">
                    <p:embed/>
                  </p:oleObj>
                </mc:Choice>
                <mc:Fallback>
                  <p:oleObj name="Equation" r:id="rId11" imgW="545760" imgH="241200" progId="Equation.DSMT4">
                    <p:embed/>
                    <p:pic>
                      <p:nvPicPr>
                        <p:cNvPr id="0" name=""/>
                        <p:cNvPicPr/>
                        <p:nvPr/>
                      </p:nvPicPr>
                      <p:blipFill>
                        <a:blip r:embed="rId12"/>
                        <a:stretch>
                          <a:fillRect/>
                        </a:stretch>
                      </p:blipFill>
                      <p:spPr>
                        <a:xfrm>
                          <a:off x="5230459" y="2875572"/>
                          <a:ext cx="1027113" cy="454025"/>
                        </a:xfrm>
                        <a:prstGeom prst="rect">
                          <a:avLst/>
                        </a:prstGeom>
                      </p:spPr>
                    </p:pic>
                  </p:oleObj>
                </mc:Fallback>
              </mc:AlternateContent>
            </a:graphicData>
          </a:graphic>
        </p:graphicFrame>
        <p:sp>
          <p:nvSpPr>
            <p:cNvPr id="194" name="TextBox 193"/>
            <p:cNvSpPr txBox="1"/>
            <p:nvPr/>
          </p:nvSpPr>
          <p:spPr>
            <a:xfrm>
              <a:off x="6156398" y="2886280"/>
              <a:ext cx="2735406" cy="369332"/>
            </a:xfrm>
            <a:prstGeom prst="rect">
              <a:avLst/>
            </a:prstGeom>
            <a:noFill/>
          </p:spPr>
          <p:txBody>
            <a:bodyPr wrap="square" rtlCol="0">
              <a:spAutoFit/>
            </a:bodyPr>
            <a:lstStyle/>
            <a:p>
              <a:pPr eaLnBrk="1" hangingPunct="1"/>
              <a:r>
                <a:rPr lang="en-US" sz="1800" dirty="0" smtClean="0">
                  <a:solidFill>
                    <a:srgbClr val="000000"/>
                  </a:solidFill>
                </a:rPr>
                <a:t>stiffer chains</a:t>
              </a:r>
              <a:endParaRPr lang="el-GR" sz="1800" dirty="0">
                <a:solidFill>
                  <a:srgbClr val="4C636F"/>
                </a:solidFill>
              </a:endParaRPr>
            </a:p>
          </p:txBody>
        </p:sp>
      </p:grpSp>
      <p:sp>
        <p:nvSpPr>
          <p:cNvPr id="14" name="TextBox 13"/>
          <p:cNvSpPr txBox="1"/>
          <p:nvPr/>
        </p:nvSpPr>
        <p:spPr>
          <a:xfrm>
            <a:off x="2293243" y="1450752"/>
            <a:ext cx="755840" cy="584775"/>
          </a:xfrm>
          <a:prstGeom prst="rect">
            <a:avLst/>
          </a:prstGeom>
          <a:noFill/>
        </p:spPr>
        <p:txBody>
          <a:bodyPr wrap="square" rtlCol="0">
            <a:spAutoFit/>
          </a:bodyPr>
          <a:lstStyle/>
          <a:p>
            <a:pPr algn="ctr"/>
            <a:r>
              <a:rPr lang="en-US" sz="3200" i="1" dirty="0" smtClean="0">
                <a:solidFill>
                  <a:srgbClr val="7030A0"/>
                </a:solidFill>
                <a:latin typeface="Times New Roman" panose="02020603050405020304" pitchFamily="18" charset="0"/>
                <a:cs typeface="Times New Roman" panose="02020603050405020304" pitchFamily="18" charset="0"/>
              </a:rPr>
              <a:t>R</a:t>
            </a:r>
            <a:endParaRPr lang="en-GB" sz="3200" i="1" dirty="0">
              <a:solidFill>
                <a:srgbClr val="7030A0"/>
              </a:solidFill>
              <a:latin typeface="Times New Roman" panose="02020603050405020304" pitchFamily="18" charset="0"/>
              <a:cs typeface="Times New Roman" panose="02020603050405020304" pitchFamily="18" charset="0"/>
            </a:endParaRPr>
          </a:p>
        </p:txBody>
      </p:sp>
      <p:sp>
        <p:nvSpPr>
          <p:cNvPr id="189" name="TextBox 188"/>
          <p:cNvSpPr txBox="1"/>
          <p:nvPr/>
        </p:nvSpPr>
        <p:spPr>
          <a:xfrm>
            <a:off x="3008032" y="3670188"/>
            <a:ext cx="755840" cy="584775"/>
          </a:xfrm>
          <a:prstGeom prst="rect">
            <a:avLst/>
          </a:prstGeom>
          <a:noFill/>
        </p:spPr>
        <p:txBody>
          <a:bodyPr wrap="square" rtlCol="0">
            <a:spAutoFit/>
          </a:bodyPr>
          <a:lstStyle/>
          <a:p>
            <a:pPr algn="ctr"/>
            <a:r>
              <a:rPr lang="en-US" sz="3200" i="1" dirty="0" smtClean="0">
                <a:solidFill>
                  <a:srgbClr val="0000FF"/>
                </a:solidFill>
                <a:latin typeface="Times New Roman" panose="02020603050405020304" pitchFamily="18" charset="0"/>
                <a:cs typeface="Times New Roman" panose="02020603050405020304" pitchFamily="18" charset="0"/>
              </a:rPr>
              <a:t>l</a:t>
            </a:r>
            <a:endParaRPr lang="en-GB" sz="3200" i="1" dirty="0">
              <a:solidFill>
                <a:srgbClr val="0000FF"/>
              </a:solidFill>
              <a:latin typeface="Times New Roman" panose="02020603050405020304" pitchFamily="18" charset="0"/>
              <a:cs typeface="Times New Roman" panose="02020603050405020304" pitchFamily="18" charset="0"/>
            </a:endParaRPr>
          </a:p>
        </p:txBody>
      </p:sp>
      <p:sp>
        <p:nvSpPr>
          <p:cNvPr id="191" name="TextBox 190"/>
          <p:cNvSpPr txBox="1"/>
          <p:nvPr/>
        </p:nvSpPr>
        <p:spPr>
          <a:xfrm>
            <a:off x="1620005" y="3514918"/>
            <a:ext cx="755840" cy="584775"/>
          </a:xfrm>
          <a:prstGeom prst="rect">
            <a:avLst/>
          </a:prstGeom>
          <a:noFill/>
        </p:spPr>
        <p:txBody>
          <a:bodyPr wrap="square" rtlCol="0">
            <a:spAutoFit/>
          </a:bodyPr>
          <a:lstStyle/>
          <a:p>
            <a:pPr algn="ctr"/>
            <a:r>
              <a:rPr lang="en-US" sz="3200" i="1" dirty="0" smtClean="0">
                <a:solidFill>
                  <a:srgbClr val="FF0000"/>
                </a:solidFill>
                <a:latin typeface="Times New Roman" panose="02020603050405020304" pitchFamily="18" charset="0"/>
                <a:cs typeface="Times New Roman" panose="02020603050405020304" pitchFamily="18" charset="0"/>
              </a:rPr>
              <a:t>n</a:t>
            </a:r>
            <a:endParaRPr lang="en-GB" sz="3200" i="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29448" y="489662"/>
            <a:ext cx="5585289" cy="461665"/>
          </a:xfrm>
          <a:prstGeom prst="rect">
            <a:avLst/>
          </a:prstGeom>
          <a:noFill/>
        </p:spPr>
        <p:txBody>
          <a:bodyPr wrap="square" rtlCol="0">
            <a:spAutoFit/>
          </a:bodyPr>
          <a:lstStyle/>
          <a:p>
            <a:r>
              <a:rPr lang="en-US" sz="2400" dirty="0" smtClean="0">
                <a:solidFill>
                  <a:srgbClr val="009900"/>
                </a:solidFill>
              </a:rPr>
              <a:t>Stefanos Anogiannakis, Nikos Sigalas</a:t>
            </a:r>
            <a:endParaRPr lang="en-US" sz="2400" dirty="0">
              <a:solidFill>
                <a:srgbClr val="009900"/>
              </a:solidFill>
            </a:endParaRPr>
          </a:p>
        </p:txBody>
      </p:sp>
    </p:spTree>
    <p:extLst>
      <p:ext uri="{BB962C8B-B14F-4D97-AF65-F5344CB8AC3E}">
        <p14:creationId xmlns:p14="http://schemas.microsoft.com/office/powerpoint/2010/main" val="32148091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Left Brace 81"/>
          <p:cNvSpPr/>
          <p:nvPr/>
        </p:nvSpPr>
        <p:spPr>
          <a:xfrm rot="5400000">
            <a:off x="2005683" y="263743"/>
            <a:ext cx="158511" cy="1146228"/>
          </a:xfrm>
          <a:prstGeom prst="leftBrace">
            <a:avLst>
              <a:gd name="adj1" fmla="val 8333"/>
              <a:gd name="adj2" fmla="val 4970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sz="1500">
              <a:ln w="28575">
                <a:solidFill>
                  <a:srgbClr val="000000"/>
                </a:solidFill>
              </a:ln>
              <a:solidFill>
                <a:srgbClr val="000000"/>
              </a:solidFill>
            </a:endParaRPr>
          </a:p>
        </p:txBody>
      </p:sp>
      <p:sp>
        <p:nvSpPr>
          <p:cNvPr id="83" name="TextBox 82"/>
          <p:cNvSpPr txBox="1"/>
          <p:nvPr/>
        </p:nvSpPr>
        <p:spPr>
          <a:xfrm>
            <a:off x="1407570" y="443868"/>
            <a:ext cx="1472934" cy="323165"/>
          </a:xfrm>
          <a:prstGeom prst="rect">
            <a:avLst/>
          </a:prstGeom>
          <a:noFill/>
        </p:spPr>
        <p:txBody>
          <a:bodyPr wrap="square" rtlCol="0">
            <a:spAutoFit/>
          </a:bodyPr>
          <a:lstStyle/>
          <a:p>
            <a:pPr algn="ctr"/>
            <a:r>
              <a:rPr lang="el-GR" sz="1500" dirty="0">
                <a:solidFill>
                  <a:srgbClr val="000000"/>
                </a:solidFill>
              </a:rPr>
              <a:t>Δ</a:t>
            </a:r>
            <a:r>
              <a:rPr lang="en-US" sz="1500" i="1" dirty="0">
                <a:solidFill>
                  <a:srgbClr val="000000"/>
                </a:solidFill>
              </a:rPr>
              <a:t>n</a:t>
            </a:r>
            <a:r>
              <a:rPr lang="en-US" sz="1500" baseline="-25000" dirty="0">
                <a:solidFill>
                  <a:srgbClr val="000000"/>
                </a:solidFill>
              </a:rPr>
              <a:t>pair</a:t>
            </a:r>
            <a:r>
              <a:rPr lang="en-US" sz="1500" dirty="0">
                <a:solidFill>
                  <a:srgbClr val="000000"/>
                </a:solidFill>
              </a:rPr>
              <a:t> = 1</a:t>
            </a:r>
            <a:endParaRPr lang="el-GR" sz="1500" baseline="-25000" dirty="0">
              <a:solidFill>
                <a:srgbClr val="000000"/>
              </a:solidFill>
            </a:endParaRPr>
          </a:p>
        </p:txBody>
      </p:sp>
      <p:sp>
        <p:nvSpPr>
          <p:cNvPr id="84" name="Left Brace 83"/>
          <p:cNvSpPr/>
          <p:nvPr/>
        </p:nvSpPr>
        <p:spPr>
          <a:xfrm rot="5400000">
            <a:off x="1968655" y="1352498"/>
            <a:ext cx="172718" cy="1727320"/>
          </a:xfrm>
          <a:prstGeom prst="leftBrace">
            <a:avLst>
              <a:gd name="adj1" fmla="val 8333"/>
              <a:gd name="adj2" fmla="val 4970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sz="1500">
              <a:solidFill>
                <a:srgbClr val="000000"/>
              </a:solidFill>
            </a:endParaRPr>
          </a:p>
        </p:txBody>
      </p:sp>
      <p:sp>
        <p:nvSpPr>
          <p:cNvPr id="85" name="TextBox 84"/>
          <p:cNvSpPr txBox="1"/>
          <p:nvPr/>
        </p:nvSpPr>
        <p:spPr>
          <a:xfrm>
            <a:off x="1582279" y="1796569"/>
            <a:ext cx="931727" cy="323165"/>
          </a:xfrm>
          <a:prstGeom prst="rect">
            <a:avLst/>
          </a:prstGeom>
          <a:noFill/>
        </p:spPr>
        <p:txBody>
          <a:bodyPr wrap="square" rtlCol="0">
            <a:spAutoFit/>
          </a:bodyPr>
          <a:lstStyle/>
          <a:p>
            <a:r>
              <a:rPr lang="el-GR" sz="1500" dirty="0">
                <a:solidFill>
                  <a:srgbClr val="000000"/>
                </a:solidFill>
                <a:latin typeface="Times New Roman" panose="02020603050405020304" pitchFamily="18" charset="0"/>
                <a:cs typeface="Times New Roman" panose="02020603050405020304" pitchFamily="18" charset="0"/>
              </a:rPr>
              <a:t>Δ</a:t>
            </a:r>
            <a:r>
              <a:rPr lang="en-US" sz="1500" i="1" dirty="0">
                <a:solidFill>
                  <a:srgbClr val="000000"/>
                </a:solidFill>
                <a:latin typeface="Times New Roman" panose="02020603050405020304" pitchFamily="18" charset="0"/>
                <a:cs typeface="Times New Roman" panose="02020603050405020304" pitchFamily="18" charset="0"/>
              </a:rPr>
              <a:t>n</a:t>
            </a:r>
            <a:r>
              <a:rPr lang="en-US" sz="1500" baseline="-25000" dirty="0">
                <a:solidFill>
                  <a:srgbClr val="000000"/>
                </a:solidFill>
                <a:latin typeface="Times New Roman" panose="02020603050405020304" pitchFamily="18" charset="0"/>
                <a:cs typeface="Times New Roman" panose="02020603050405020304" pitchFamily="18" charset="0"/>
              </a:rPr>
              <a:t>pair</a:t>
            </a:r>
            <a:r>
              <a:rPr lang="en-US" sz="1500" dirty="0">
                <a:solidFill>
                  <a:srgbClr val="000000"/>
                </a:solidFill>
                <a:latin typeface="Times New Roman" panose="02020603050405020304" pitchFamily="18" charset="0"/>
                <a:cs typeface="Times New Roman" panose="02020603050405020304" pitchFamily="18" charset="0"/>
              </a:rPr>
              <a:t> = 2</a:t>
            </a:r>
            <a:endParaRPr lang="el-GR" sz="1500" baseline="-25000" dirty="0">
              <a:solidFill>
                <a:srgbClr val="000000"/>
              </a:solidFill>
              <a:latin typeface="Times New Roman" panose="02020603050405020304" pitchFamily="18" charset="0"/>
              <a:cs typeface="Times New Roman" panose="02020603050405020304" pitchFamily="18" charset="0"/>
            </a:endParaRPr>
          </a:p>
        </p:txBody>
      </p:sp>
      <p:sp>
        <p:nvSpPr>
          <p:cNvPr id="165" name="Left Brace 164"/>
          <p:cNvSpPr/>
          <p:nvPr/>
        </p:nvSpPr>
        <p:spPr>
          <a:xfrm rot="5400000">
            <a:off x="1908835" y="2295676"/>
            <a:ext cx="247850" cy="2609329"/>
          </a:xfrm>
          <a:prstGeom prst="leftBrace">
            <a:avLst>
              <a:gd name="adj1" fmla="val 8333"/>
              <a:gd name="adj2" fmla="val 49706"/>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sz="1500">
              <a:solidFill>
                <a:srgbClr val="000000"/>
              </a:solidFill>
            </a:endParaRPr>
          </a:p>
        </p:txBody>
      </p:sp>
      <p:sp>
        <p:nvSpPr>
          <p:cNvPr id="166" name="TextBox 165"/>
          <p:cNvSpPr txBox="1"/>
          <p:nvPr/>
        </p:nvSpPr>
        <p:spPr>
          <a:xfrm>
            <a:off x="1604043" y="3158382"/>
            <a:ext cx="931727" cy="323165"/>
          </a:xfrm>
          <a:prstGeom prst="rect">
            <a:avLst/>
          </a:prstGeom>
          <a:noFill/>
        </p:spPr>
        <p:txBody>
          <a:bodyPr wrap="square" rtlCol="0">
            <a:spAutoFit/>
          </a:bodyPr>
          <a:lstStyle/>
          <a:p>
            <a:r>
              <a:rPr lang="el-GR" sz="1500" dirty="0">
                <a:solidFill>
                  <a:srgbClr val="000000"/>
                </a:solidFill>
              </a:rPr>
              <a:t>Δ</a:t>
            </a:r>
            <a:r>
              <a:rPr lang="en-US" sz="1500" i="1" dirty="0">
                <a:solidFill>
                  <a:srgbClr val="000000"/>
                </a:solidFill>
                <a:latin typeface="Times New Roman" panose="02020603050405020304" pitchFamily="18" charset="0"/>
                <a:cs typeface="Times New Roman" panose="02020603050405020304" pitchFamily="18" charset="0"/>
              </a:rPr>
              <a:t>n</a:t>
            </a:r>
            <a:r>
              <a:rPr lang="en-US" sz="1500" baseline="-25000" dirty="0">
                <a:solidFill>
                  <a:srgbClr val="000000"/>
                </a:solidFill>
                <a:latin typeface="Times New Roman" panose="02020603050405020304" pitchFamily="18" charset="0"/>
                <a:cs typeface="Times New Roman" panose="02020603050405020304" pitchFamily="18" charset="0"/>
              </a:rPr>
              <a:t>pair</a:t>
            </a:r>
            <a:r>
              <a:rPr lang="en-US" sz="1500" dirty="0">
                <a:solidFill>
                  <a:srgbClr val="000000"/>
                </a:solidFill>
              </a:rPr>
              <a:t> = 3</a:t>
            </a:r>
            <a:endParaRPr lang="el-GR" sz="1500" baseline="-25000" dirty="0">
              <a:solidFill>
                <a:srgbClr val="000000"/>
              </a:solidFill>
            </a:endParaRPr>
          </a:p>
        </p:txBody>
      </p:sp>
      <p:sp>
        <p:nvSpPr>
          <p:cNvPr id="248" name="Left Brace 247"/>
          <p:cNvSpPr/>
          <p:nvPr/>
        </p:nvSpPr>
        <p:spPr>
          <a:xfrm rot="5400000">
            <a:off x="1909013" y="3481117"/>
            <a:ext cx="343913" cy="3334699"/>
          </a:xfrm>
          <a:prstGeom prst="leftBrace">
            <a:avLst>
              <a:gd name="adj1" fmla="val 8333"/>
              <a:gd name="adj2" fmla="val 49706"/>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sz="1500">
              <a:solidFill>
                <a:srgbClr val="00B050"/>
              </a:solidFill>
            </a:endParaRPr>
          </a:p>
        </p:txBody>
      </p:sp>
      <p:sp>
        <p:nvSpPr>
          <p:cNvPr id="249" name="TextBox 248"/>
          <p:cNvSpPr txBox="1"/>
          <p:nvPr/>
        </p:nvSpPr>
        <p:spPr>
          <a:xfrm>
            <a:off x="1657184" y="4625346"/>
            <a:ext cx="931727" cy="323165"/>
          </a:xfrm>
          <a:prstGeom prst="rect">
            <a:avLst/>
          </a:prstGeom>
          <a:noFill/>
        </p:spPr>
        <p:txBody>
          <a:bodyPr wrap="square" rtlCol="0">
            <a:spAutoFit/>
          </a:bodyPr>
          <a:lstStyle/>
          <a:p>
            <a:r>
              <a:rPr lang="el-GR" sz="1500" dirty="0">
                <a:solidFill>
                  <a:srgbClr val="000000"/>
                </a:solidFill>
                <a:latin typeface="Times New Roman" panose="02020603050405020304" pitchFamily="18" charset="0"/>
                <a:cs typeface="Times New Roman" panose="02020603050405020304" pitchFamily="18" charset="0"/>
              </a:rPr>
              <a:t>Δ</a:t>
            </a:r>
            <a:r>
              <a:rPr lang="en-US" sz="1500" i="1" dirty="0">
                <a:solidFill>
                  <a:srgbClr val="000000"/>
                </a:solidFill>
                <a:latin typeface="Times New Roman" panose="02020603050405020304" pitchFamily="18" charset="0"/>
                <a:cs typeface="Times New Roman" panose="02020603050405020304" pitchFamily="18" charset="0"/>
              </a:rPr>
              <a:t>n</a:t>
            </a:r>
            <a:r>
              <a:rPr lang="en-US" sz="1500" baseline="-25000" dirty="0">
                <a:solidFill>
                  <a:srgbClr val="000000"/>
                </a:solidFill>
                <a:latin typeface="Times New Roman" panose="02020603050405020304" pitchFamily="18" charset="0"/>
                <a:cs typeface="Times New Roman" panose="02020603050405020304" pitchFamily="18" charset="0"/>
              </a:rPr>
              <a:t>pair</a:t>
            </a:r>
            <a:r>
              <a:rPr lang="en-US" sz="1500" dirty="0">
                <a:solidFill>
                  <a:srgbClr val="000000"/>
                </a:solidFill>
                <a:latin typeface="Times New Roman" panose="02020603050405020304" pitchFamily="18" charset="0"/>
                <a:cs typeface="Times New Roman" panose="02020603050405020304" pitchFamily="18" charset="0"/>
              </a:rPr>
              <a:t> = 4</a:t>
            </a:r>
            <a:endParaRPr lang="el-GR" sz="1500" baseline="-25000" dirty="0">
              <a:solidFill>
                <a:srgbClr val="000000"/>
              </a:solidFill>
              <a:latin typeface="Times New Roman" panose="02020603050405020304" pitchFamily="18" charset="0"/>
              <a:cs typeface="Times New Roman" panose="02020603050405020304" pitchFamily="18" charset="0"/>
            </a:endParaRPr>
          </a:p>
        </p:txBody>
      </p:sp>
      <p:grpSp>
        <p:nvGrpSpPr>
          <p:cNvPr id="250" name="Group 249"/>
          <p:cNvGrpSpPr/>
          <p:nvPr/>
        </p:nvGrpSpPr>
        <p:grpSpPr>
          <a:xfrm>
            <a:off x="179009" y="5381305"/>
            <a:ext cx="3839263" cy="848875"/>
            <a:chOff x="372509" y="5834432"/>
            <a:chExt cx="3925302" cy="867899"/>
          </a:xfrm>
        </p:grpSpPr>
        <p:cxnSp>
          <p:nvCxnSpPr>
            <p:cNvPr id="251" name="Straight Connector 250"/>
            <p:cNvCxnSpPr>
              <a:endCxn id="318" idx="6"/>
            </p:cNvCxnSpPr>
            <p:nvPr/>
          </p:nvCxnSpPr>
          <p:spPr bwMode="auto">
            <a:xfrm flipH="1">
              <a:off x="812650" y="6269958"/>
              <a:ext cx="114693"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252" name="Straight Connector 251"/>
            <p:cNvCxnSpPr>
              <a:stCxn id="309" idx="2"/>
            </p:cNvCxnSpPr>
            <p:nvPr/>
          </p:nvCxnSpPr>
          <p:spPr bwMode="auto">
            <a:xfrm flipH="1">
              <a:off x="3750439" y="6262719"/>
              <a:ext cx="114693"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53" name="Oval 252"/>
            <p:cNvSpPr/>
            <p:nvPr/>
          </p:nvSpPr>
          <p:spPr bwMode="auto">
            <a:xfrm>
              <a:off x="900108" y="6223883"/>
              <a:ext cx="97877" cy="88808"/>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254" name="Oval 253"/>
            <p:cNvSpPr/>
            <p:nvPr/>
          </p:nvSpPr>
          <p:spPr bwMode="auto">
            <a:xfrm>
              <a:off x="1112679" y="6223493"/>
              <a:ext cx="97877" cy="88808"/>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55" name="Straight Connector 254"/>
            <p:cNvCxnSpPr>
              <a:stCxn id="254" idx="2"/>
              <a:endCxn id="253" idx="6"/>
            </p:cNvCxnSpPr>
            <p:nvPr/>
          </p:nvCxnSpPr>
          <p:spPr bwMode="auto">
            <a:xfrm flipH="1">
              <a:off x="997985" y="6267898"/>
              <a:ext cx="114693" cy="38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56" name="Oval 255"/>
            <p:cNvSpPr/>
            <p:nvPr/>
          </p:nvSpPr>
          <p:spPr bwMode="auto">
            <a:xfrm>
              <a:off x="900108" y="6046696"/>
              <a:ext cx="97877" cy="88808"/>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4C636F">
                    <a:lumMod val="75000"/>
                  </a:srgbClr>
                </a:solidFill>
                <a:latin typeface="Calibri"/>
              </a:endParaRPr>
            </a:p>
          </p:txBody>
        </p:sp>
        <p:sp>
          <p:nvSpPr>
            <p:cNvPr id="257" name="Oval 256"/>
            <p:cNvSpPr/>
            <p:nvPr/>
          </p:nvSpPr>
          <p:spPr bwMode="auto">
            <a:xfrm>
              <a:off x="900108" y="6402887"/>
              <a:ext cx="97877" cy="88808"/>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58" name="Straight Connector 257"/>
            <p:cNvCxnSpPr>
              <a:stCxn id="253" idx="4"/>
              <a:endCxn id="257" idx="0"/>
            </p:cNvCxnSpPr>
            <p:nvPr/>
          </p:nvCxnSpPr>
          <p:spPr bwMode="auto">
            <a:xfrm>
              <a:off x="949047" y="6312691"/>
              <a:ext cx="0" cy="90197"/>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259" name="Straight Connector 258"/>
            <p:cNvCxnSpPr>
              <a:stCxn id="256" idx="4"/>
              <a:endCxn id="253" idx="0"/>
            </p:cNvCxnSpPr>
            <p:nvPr/>
          </p:nvCxnSpPr>
          <p:spPr bwMode="auto">
            <a:xfrm>
              <a:off x="949047" y="6135504"/>
              <a:ext cx="0" cy="883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60" name="Oval 259"/>
            <p:cNvSpPr/>
            <p:nvPr/>
          </p:nvSpPr>
          <p:spPr bwMode="auto">
            <a:xfrm>
              <a:off x="1325250" y="6223493"/>
              <a:ext cx="97877" cy="88808"/>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61" name="Straight Connector 260"/>
            <p:cNvCxnSpPr>
              <a:stCxn id="260" idx="2"/>
              <a:endCxn id="254" idx="6"/>
            </p:cNvCxnSpPr>
            <p:nvPr/>
          </p:nvCxnSpPr>
          <p:spPr bwMode="auto">
            <a:xfrm flipH="1">
              <a:off x="1210556" y="6267898"/>
              <a:ext cx="114693"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62" name="Oval 261"/>
            <p:cNvSpPr/>
            <p:nvPr/>
          </p:nvSpPr>
          <p:spPr bwMode="auto">
            <a:xfrm>
              <a:off x="1537820" y="6223105"/>
              <a:ext cx="97877" cy="88808"/>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63" name="Straight Connector 262"/>
            <p:cNvCxnSpPr>
              <a:stCxn id="262" idx="2"/>
              <a:endCxn id="260" idx="6"/>
            </p:cNvCxnSpPr>
            <p:nvPr/>
          </p:nvCxnSpPr>
          <p:spPr bwMode="auto">
            <a:xfrm flipH="1">
              <a:off x="1423126" y="6267508"/>
              <a:ext cx="114693" cy="38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64" name="Oval 263"/>
            <p:cNvSpPr/>
            <p:nvPr/>
          </p:nvSpPr>
          <p:spPr bwMode="auto">
            <a:xfrm>
              <a:off x="1325250" y="6046308"/>
              <a:ext cx="97877" cy="88808"/>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265" name="Oval 264"/>
            <p:cNvSpPr/>
            <p:nvPr/>
          </p:nvSpPr>
          <p:spPr bwMode="auto">
            <a:xfrm>
              <a:off x="1325250" y="6402498"/>
              <a:ext cx="97877" cy="88808"/>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66" name="Straight Connector 265"/>
            <p:cNvCxnSpPr>
              <a:stCxn id="260" idx="4"/>
              <a:endCxn id="265" idx="0"/>
            </p:cNvCxnSpPr>
            <p:nvPr/>
          </p:nvCxnSpPr>
          <p:spPr bwMode="auto">
            <a:xfrm>
              <a:off x="1374188" y="6312301"/>
              <a:ext cx="0" cy="90197"/>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267" name="Straight Connector 266"/>
            <p:cNvCxnSpPr>
              <a:stCxn id="264" idx="4"/>
              <a:endCxn id="260" idx="0"/>
            </p:cNvCxnSpPr>
            <p:nvPr/>
          </p:nvCxnSpPr>
          <p:spPr bwMode="auto">
            <a:xfrm>
              <a:off x="1374188" y="6135115"/>
              <a:ext cx="0" cy="883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68" name="Oval 267"/>
            <p:cNvSpPr/>
            <p:nvPr/>
          </p:nvSpPr>
          <p:spPr bwMode="auto">
            <a:xfrm>
              <a:off x="1748827" y="6223105"/>
              <a:ext cx="97877" cy="88808"/>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69" name="Straight Connector 268"/>
            <p:cNvCxnSpPr>
              <a:stCxn id="268" idx="2"/>
              <a:endCxn id="262" idx="6"/>
            </p:cNvCxnSpPr>
            <p:nvPr/>
          </p:nvCxnSpPr>
          <p:spPr bwMode="auto">
            <a:xfrm flipH="1">
              <a:off x="1635697" y="6267508"/>
              <a:ext cx="113130"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70" name="Oval 269"/>
            <p:cNvSpPr/>
            <p:nvPr/>
          </p:nvSpPr>
          <p:spPr bwMode="auto">
            <a:xfrm>
              <a:off x="1961397" y="6222715"/>
              <a:ext cx="97877" cy="88808"/>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71" name="Straight Connector 270"/>
            <p:cNvCxnSpPr>
              <a:stCxn id="270" idx="2"/>
              <a:endCxn id="268" idx="6"/>
            </p:cNvCxnSpPr>
            <p:nvPr/>
          </p:nvCxnSpPr>
          <p:spPr bwMode="auto">
            <a:xfrm flipH="1">
              <a:off x="1846704" y="6267119"/>
              <a:ext cx="114693" cy="38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72" name="Oval 271"/>
            <p:cNvSpPr/>
            <p:nvPr/>
          </p:nvSpPr>
          <p:spPr bwMode="auto">
            <a:xfrm>
              <a:off x="1748827" y="6045919"/>
              <a:ext cx="97877" cy="88808"/>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273" name="Oval 272"/>
            <p:cNvSpPr/>
            <p:nvPr/>
          </p:nvSpPr>
          <p:spPr bwMode="auto">
            <a:xfrm>
              <a:off x="1748827" y="6402109"/>
              <a:ext cx="97877" cy="88808"/>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74" name="Straight Connector 273"/>
            <p:cNvCxnSpPr>
              <a:stCxn id="268" idx="4"/>
              <a:endCxn id="273" idx="0"/>
            </p:cNvCxnSpPr>
            <p:nvPr/>
          </p:nvCxnSpPr>
          <p:spPr bwMode="auto">
            <a:xfrm>
              <a:off x="1797766" y="6311912"/>
              <a:ext cx="0" cy="90197"/>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275" name="Straight Connector 274"/>
            <p:cNvCxnSpPr>
              <a:stCxn id="272" idx="4"/>
              <a:endCxn id="268" idx="0"/>
            </p:cNvCxnSpPr>
            <p:nvPr/>
          </p:nvCxnSpPr>
          <p:spPr bwMode="auto">
            <a:xfrm>
              <a:off x="1797766" y="6134727"/>
              <a:ext cx="0" cy="883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76" name="Oval 275"/>
            <p:cNvSpPr/>
            <p:nvPr/>
          </p:nvSpPr>
          <p:spPr bwMode="auto">
            <a:xfrm>
              <a:off x="2178113" y="6222715"/>
              <a:ext cx="97877" cy="88808"/>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77" name="Straight Connector 276"/>
            <p:cNvCxnSpPr>
              <a:stCxn id="276" idx="2"/>
              <a:endCxn id="270" idx="6"/>
            </p:cNvCxnSpPr>
            <p:nvPr/>
          </p:nvCxnSpPr>
          <p:spPr bwMode="auto">
            <a:xfrm flipH="1">
              <a:off x="2059274" y="6267119"/>
              <a:ext cx="118839"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78" name="Oval 277"/>
            <p:cNvSpPr/>
            <p:nvPr/>
          </p:nvSpPr>
          <p:spPr bwMode="auto">
            <a:xfrm>
              <a:off x="2390684" y="6222326"/>
              <a:ext cx="97877" cy="88808"/>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79" name="Straight Connector 278"/>
            <p:cNvCxnSpPr>
              <a:stCxn id="278" idx="2"/>
              <a:endCxn id="276" idx="6"/>
            </p:cNvCxnSpPr>
            <p:nvPr/>
          </p:nvCxnSpPr>
          <p:spPr bwMode="auto">
            <a:xfrm flipH="1">
              <a:off x="2275990" y="6266730"/>
              <a:ext cx="114693" cy="38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80" name="Oval 279"/>
            <p:cNvSpPr/>
            <p:nvPr/>
          </p:nvSpPr>
          <p:spPr bwMode="auto">
            <a:xfrm>
              <a:off x="2178113" y="6045529"/>
              <a:ext cx="97877" cy="88808"/>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281" name="Oval 280"/>
            <p:cNvSpPr/>
            <p:nvPr/>
          </p:nvSpPr>
          <p:spPr bwMode="auto">
            <a:xfrm>
              <a:off x="2178113" y="6401720"/>
              <a:ext cx="97877" cy="88808"/>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82" name="Straight Connector 281"/>
            <p:cNvCxnSpPr>
              <a:stCxn id="276" idx="4"/>
              <a:endCxn id="281" idx="0"/>
            </p:cNvCxnSpPr>
            <p:nvPr/>
          </p:nvCxnSpPr>
          <p:spPr bwMode="auto">
            <a:xfrm>
              <a:off x="2227051" y="6311523"/>
              <a:ext cx="0" cy="90197"/>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283" name="Straight Connector 282"/>
            <p:cNvCxnSpPr>
              <a:stCxn id="280" idx="4"/>
              <a:endCxn id="276" idx="0"/>
            </p:cNvCxnSpPr>
            <p:nvPr/>
          </p:nvCxnSpPr>
          <p:spPr bwMode="auto">
            <a:xfrm>
              <a:off x="2227051" y="6134337"/>
              <a:ext cx="0" cy="883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84" name="Oval 283"/>
            <p:cNvSpPr/>
            <p:nvPr/>
          </p:nvSpPr>
          <p:spPr bwMode="auto">
            <a:xfrm>
              <a:off x="2601691" y="6222326"/>
              <a:ext cx="97877" cy="88808"/>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85" name="Straight Connector 284"/>
            <p:cNvCxnSpPr>
              <a:stCxn id="284" idx="2"/>
              <a:endCxn id="278" idx="6"/>
            </p:cNvCxnSpPr>
            <p:nvPr/>
          </p:nvCxnSpPr>
          <p:spPr bwMode="auto">
            <a:xfrm flipH="1">
              <a:off x="2488560" y="6266730"/>
              <a:ext cx="113130"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86" name="Oval 285"/>
            <p:cNvSpPr/>
            <p:nvPr/>
          </p:nvSpPr>
          <p:spPr bwMode="auto">
            <a:xfrm>
              <a:off x="2814261" y="6221937"/>
              <a:ext cx="97877" cy="88808"/>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87" name="Straight Connector 286"/>
            <p:cNvCxnSpPr>
              <a:stCxn id="286" idx="2"/>
              <a:endCxn id="284" idx="6"/>
            </p:cNvCxnSpPr>
            <p:nvPr/>
          </p:nvCxnSpPr>
          <p:spPr bwMode="auto">
            <a:xfrm flipH="1">
              <a:off x="2699567" y="6266341"/>
              <a:ext cx="114693" cy="38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88" name="Oval 287"/>
            <p:cNvSpPr/>
            <p:nvPr/>
          </p:nvSpPr>
          <p:spPr bwMode="auto">
            <a:xfrm>
              <a:off x="2601691" y="6045141"/>
              <a:ext cx="97877" cy="88808"/>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289" name="Oval 288"/>
            <p:cNvSpPr/>
            <p:nvPr/>
          </p:nvSpPr>
          <p:spPr bwMode="auto">
            <a:xfrm>
              <a:off x="2601691" y="6401331"/>
              <a:ext cx="97877" cy="88808"/>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90" name="Straight Connector 289"/>
            <p:cNvCxnSpPr>
              <a:stCxn id="284" idx="4"/>
              <a:endCxn id="289" idx="0"/>
            </p:cNvCxnSpPr>
            <p:nvPr/>
          </p:nvCxnSpPr>
          <p:spPr bwMode="auto">
            <a:xfrm>
              <a:off x="2650629" y="6311134"/>
              <a:ext cx="0" cy="90197"/>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291" name="Straight Connector 290"/>
            <p:cNvCxnSpPr>
              <a:stCxn id="288" idx="4"/>
              <a:endCxn id="284" idx="0"/>
            </p:cNvCxnSpPr>
            <p:nvPr/>
          </p:nvCxnSpPr>
          <p:spPr bwMode="auto">
            <a:xfrm>
              <a:off x="2650629" y="6133948"/>
              <a:ext cx="0" cy="883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92" name="Oval 291"/>
            <p:cNvSpPr/>
            <p:nvPr/>
          </p:nvSpPr>
          <p:spPr bwMode="auto">
            <a:xfrm>
              <a:off x="3025268" y="6221937"/>
              <a:ext cx="97877" cy="88808"/>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93" name="Straight Connector 292"/>
            <p:cNvCxnSpPr>
              <a:stCxn id="292" idx="2"/>
              <a:endCxn id="286" idx="6"/>
            </p:cNvCxnSpPr>
            <p:nvPr/>
          </p:nvCxnSpPr>
          <p:spPr bwMode="auto">
            <a:xfrm flipH="1">
              <a:off x="2912138" y="6266341"/>
              <a:ext cx="113130"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94" name="Oval 293"/>
            <p:cNvSpPr/>
            <p:nvPr/>
          </p:nvSpPr>
          <p:spPr bwMode="auto">
            <a:xfrm>
              <a:off x="3237838" y="6221548"/>
              <a:ext cx="97877" cy="88808"/>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95" name="Straight Connector 294"/>
            <p:cNvCxnSpPr>
              <a:stCxn id="294" idx="2"/>
              <a:endCxn id="292" idx="6"/>
            </p:cNvCxnSpPr>
            <p:nvPr/>
          </p:nvCxnSpPr>
          <p:spPr bwMode="auto">
            <a:xfrm flipH="1">
              <a:off x="3123145" y="6265952"/>
              <a:ext cx="114693" cy="38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96" name="Oval 295"/>
            <p:cNvSpPr/>
            <p:nvPr/>
          </p:nvSpPr>
          <p:spPr bwMode="auto">
            <a:xfrm>
              <a:off x="3025268" y="6044751"/>
              <a:ext cx="97877" cy="88808"/>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297" name="Oval 296"/>
            <p:cNvSpPr/>
            <p:nvPr/>
          </p:nvSpPr>
          <p:spPr bwMode="auto">
            <a:xfrm>
              <a:off x="3025268" y="6400942"/>
              <a:ext cx="97877" cy="88808"/>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98" name="Straight Connector 297"/>
            <p:cNvCxnSpPr>
              <a:stCxn id="292" idx="4"/>
              <a:endCxn id="297" idx="0"/>
            </p:cNvCxnSpPr>
            <p:nvPr/>
          </p:nvCxnSpPr>
          <p:spPr bwMode="auto">
            <a:xfrm>
              <a:off x="3074206" y="6310745"/>
              <a:ext cx="0" cy="90197"/>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299" name="Straight Connector 298"/>
            <p:cNvCxnSpPr>
              <a:stCxn id="296" idx="4"/>
              <a:endCxn id="292" idx="0"/>
            </p:cNvCxnSpPr>
            <p:nvPr/>
          </p:nvCxnSpPr>
          <p:spPr bwMode="auto">
            <a:xfrm>
              <a:off x="3074206" y="6133559"/>
              <a:ext cx="0" cy="883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300" name="Oval 299"/>
            <p:cNvSpPr/>
            <p:nvPr/>
          </p:nvSpPr>
          <p:spPr bwMode="auto">
            <a:xfrm>
              <a:off x="3450408" y="6221548"/>
              <a:ext cx="97877" cy="88808"/>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301" name="Straight Connector 300"/>
            <p:cNvCxnSpPr>
              <a:stCxn id="300" idx="2"/>
              <a:endCxn id="294" idx="6"/>
            </p:cNvCxnSpPr>
            <p:nvPr/>
          </p:nvCxnSpPr>
          <p:spPr bwMode="auto">
            <a:xfrm flipH="1">
              <a:off x="3335715" y="6265952"/>
              <a:ext cx="114693"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302" name="Oval 301"/>
            <p:cNvSpPr/>
            <p:nvPr/>
          </p:nvSpPr>
          <p:spPr bwMode="auto">
            <a:xfrm>
              <a:off x="3662979" y="6221159"/>
              <a:ext cx="97877" cy="88808"/>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303" name="Straight Connector 302"/>
            <p:cNvCxnSpPr>
              <a:stCxn id="302" idx="2"/>
              <a:endCxn id="300" idx="6"/>
            </p:cNvCxnSpPr>
            <p:nvPr/>
          </p:nvCxnSpPr>
          <p:spPr bwMode="auto">
            <a:xfrm flipH="1">
              <a:off x="3548285" y="6265563"/>
              <a:ext cx="114693" cy="38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304" name="Oval 303"/>
            <p:cNvSpPr/>
            <p:nvPr/>
          </p:nvSpPr>
          <p:spPr bwMode="auto">
            <a:xfrm>
              <a:off x="3450408" y="6044362"/>
              <a:ext cx="97877" cy="88808"/>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305" name="Oval 304"/>
            <p:cNvSpPr/>
            <p:nvPr/>
          </p:nvSpPr>
          <p:spPr bwMode="auto">
            <a:xfrm>
              <a:off x="3450408" y="6400553"/>
              <a:ext cx="97877" cy="88808"/>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306" name="Straight Connector 305"/>
            <p:cNvCxnSpPr>
              <a:stCxn id="300" idx="4"/>
              <a:endCxn id="305" idx="0"/>
            </p:cNvCxnSpPr>
            <p:nvPr/>
          </p:nvCxnSpPr>
          <p:spPr bwMode="auto">
            <a:xfrm>
              <a:off x="3499347" y="6310356"/>
              <a:ext cx="0" cy="90197"/>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307" name="Straight Connector 306"/>
            <p:cNvCxnSpPr>
              <a:stCxn id="304" idx="4"/>
              <a:endCxn id="300" idx="0"/>
            </p:cNvCxnSpPr>
            <p:nvPr/>
          </p:nvCxnSpPr>
          <p:spPr bwMode="auto">
            <a:xfrm>
              <a:off x="3499347" y="6133170"/>
              <a:ext cx="0" cy="883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308" name="Rectangle 307"/>
            <p:cNvSpPr/>
            <p:nvPr/>
          </p:nvSpPr>
          <p:spPr>
            <a:xfrm>
              <a:off x="2153940" y="5834432"/>
              <a:ext cx="350404" cy="86206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FFFFFF"/>
                </a:solidFill>
              </a:endParaRPr>
            </a:p>
          </p:txBody>
        </p:sp>
        <p:sp>
          <p:nvSpPr>
            <p:cNvPr id="309" name="Oval 308"/>
            <p:cNvSpPr/>
            <p:nvPr/>
          </p:nvSpPr>
          <p:spPr bwMode="auto">
            <a:xfrm>
              <a:off x="3865133" y="6218315"/>
              <a:ext cx="97877" cy="88808"/>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310" name="Oval 309"/>
            <p:cNvSpPr/>
            <p:nvPr/>
          </p:nvSpPr>
          <p:spPr bwMode="auto">
            <a:xfrm>
              <a:off x="4077703" y="6217926"/>
              <a:ext cx="97877" cy="88808"/>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311" name="Straight Connector 310"/>
            <p:cNvCxnSpPr>
              <a:stCxn id="310" idx="2"/>
              <a:endCxn id="309" idx="6"/>
            </p:cNvCxnSpPr>
            <p:nvPr/>
          </p:nvCxnSpPr>
          <p:spPr bwMode="auto">
            <a:xfrm flipH="1">
              <a:off x="3963010" y="6262329"/>
              <a:ext cx="114693" cy="38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312" name="Oval 311"/>
            <p:cNvSpPr/>
            <p:nvPr/>
          </p:nvSpPr>
          <p:spPr bwMode="auto">
            <a:xfrm>
              <a:off x="3865133" y="6041129"/>
              <a:ext cx="97877" cy="88808"/>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313" name="Oval 312"/>
            <p:cNvSpPr/>
            <p:nvPr/>
          </p:nvSpPr>
          <p:spPr bwMode="auto">
            <a:xfrm>
              <a:off x="3865133" y="6397319"/>
              <a:ext cx="97877" cy="88808"/>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314" name="Straight Connector 313"/>
            <p:cNvCxnSpPr>
              <a:stCxn id="309" idx="4"/>
              <a:endCxn id="313" idx="0"/>
            </p:cNvCxnSpPr>
            <p:nvPr/>
          </p:nvCxnSpPr>
          <p:spPr bwMode="auto">
            <a:xfrm>
              <a:off x="3914071" y="6307123"/>
              <a:ext cx="0" cy="90197"/>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315" name="Straight Connector 314"/>
            <p:cNvCxnSpPr>
              <a:stCxn id="312" idx="4"/>
              <a:endCxn id="309" idx="0"/>
            </p:cNvCxnSpPr>
            <p:nvPr/>
          </p:nvCxnSpPr>
          <p:spPr bwMode="auto">
            <a:xfrm>
              <a:off x="3914071" y="6129937"/>
              <a:ext cx="0" cy="883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316" name="Straight Connector 315"/>
            <p:cNvCxnSpPr>
              <a:endCxn id="310" idx="6"/>
            </p:cNvCxnSpPr>
            <p:nvPr/>
          </p:nvCxnSpPr>
          <p:spPr bwMode="auto">
            <a:xfrm flipH="1">
              <a:off x="4175580" y="6260990"/>
              <a:ext cx="122231" cy="1340"/>
            </a:xfrm>
            <a:prstGeom prst="line">
              <a:avLst/>
            </a:prstGeom>
            <a:noFill/>
            <a:ln w="25400" cap="flat" cmpd="sng" algn="ctr">
              <a:solidFill>
                <a:srgbClr val="000000"/>
              </a:solidFill>
              <a:prstDash val="sysDash"/>
            </a:ln>
            <a:effectLst>
              <a:outerShdw blurRad="40000" dist="20000" dir="5400000" rotWithShape="0">
                <a:srgbClr val="000000">
                  <a:alpha val="38000"/>
                </a:srgbClr>
              </a:outerShdw>
            </a:effectLst>
          </p:spPr>
        </p:cxnSp>
        <p:sp>
          <p:nvSpPr>
            <p:cNvPr id="317" name="Oval 316"/>
            <p:cNvSpPr/>
            <p:nvPr/>
          </p:nvSpPr>
          <p:spPr bwMode="auto">
            <a:xfrm>
              <a:off x="502203" y="6225943"/>
              <a:ext cx="97877" cy="88808"/>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318" name="Oval 317"/>
            <p:cNvSpPr/>
            <p:nvPr/>
          </p:nvSpPr>
          <p:spPr bwMode="auto">
            <a:xfrm>
              <a:off x="714773" y="6225554"/>
              <a:ext cx="97877" cy="88808"/>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319" name="Straight Connector 318"/>
            <p:cNvCxnSpPr>
              <a:stCxn id="318" idx="2"/>
              <a:endCxn id="317" idx="6"/>
            </p:cNvCxnSpPr>
            <p:nvPr/>
          </p:nvCxnSpPr>
          <p:spPr bwMode="auto">
            <a:xfrm flipH="1">
              <a:off x="600080" y="6269958"/>
              <a:ext cx="114693" cy="38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320" name="Oval 319"/>
            <p:cNvSpPr/>
            <p:nvPr/>
          </p:nvSpPr>
          <p:spPr bwMode="auto">
            <a:xfrm>
              <a:off x="502203" y="6048757"/>
              <a:ext cx="97877" cy="88808"/>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4C636F">
                    <a:lumMod val="75000"/>
                  </a:srgbClr>
                </a:solidFill>
                <a:latin typeface="Calibri"/>
              </a:endParaRPr>
            </a:p>
          </p:txBody>
        </p:sp>
        <p:sp>
          <p:nvSpPr>
            <p:cNvPr id="321" name="Oval 320"/>
            <p:cNvSpPr/>
            <p:nvPr/>
          </p:nvSpPr>
          <p:spPr bwMode="auto">
            <a:xfrm>
              <a:off x="502203" y="6404947"/>
              <a:ext cx="97877" cy="88808"/>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322" name="Straight Connector 321"/>
            <p:cNvCxnSpPr>
              <a:stCxn id="317" idx="4"/>
              <a:endCxn id="321" idx="0"/>
            </p:cNvCxnSpPr>
            <p:nvPr/>
          </p:nvCxnSpPr>
          <p:spPr bwMode="auto">
            <a:xfrm>
              <a:off x="551141" y="6314752"/>
              <a:ext cx="0" cy="90197"/>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323" name="Straight Connector 322"/>
            <p:cNvCxnSpPr>
              <a:stCxn id="320" idx="4"/>
              <a:endCxn id="317" idx="0"/>
            </p:cNvCxnSpPr>
            <p:nvPr/>
          </p:nvCxnSpPr>
          <p:spPr bwMode="auto">
            <a:xfrm>
              <a:off x="551141" y="6137565"/>
              <a:ext cx="0" cy="883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324" name="Straight Connector 323"/>
            <p:cNvCxnSpPr/>
            <p:nvPr/>
          </p:nvCxnSpPr>
          <p:spPr bwMode="auto">
            <a:xfrm flipH="1">
              <a:off x="372509" y="6270677"/>
              <a:ext cx="122231" cy="1340"/>
            </a:xfrm>
            <a:prstGeom prst="line">
              <a:avLst/>
            </a:prstGeom>
            <a:noFill/>
            <a:ln w="25400" cap="flat" cmpd="sng" algn="ctr">
              <a:solidFill>
                <a:srgbClr val="000000"/>
              </a:solidFill>
              <a:prstDash val="sysDash"/>
            </a:ln>
            <a:effectLst>
              <a:outerShdw blurRad="40000" dist="20000" dir="5400000" rotWithShape="0">
                <a:srgbClr val="000000">
                  <a:alpha val="38000"/>
                </a:srgbClr>
              </a:outerShdw>
            </a:effectLst>
          </p:spPr>
        </p:cxnSp>
        <p:sp>
          <p:nvSpPr>
            <p:cNvPr id="325" name="Oval 324"/>
            <p:cNvSpPr/>
            <p:nvPr/>
          </p:nvSpPr>
          <p:spPr>
            <a:xfrm>
              <a:off x="1712626" y="5856134"/>
              <a:ext cx="358298" cy="840367"/>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2D2D8A"/>
                </a:solidFill>
              </a:endParaRPr>
            </a:p>
          </p:txBody>
        </p:sp>
        <p:sp>
          <p:nvSpPr>
            <p:cNvPr id="326" name="Oval 325"/>
            <p:cNvSpPr/>
            <p:nvPr/>
          </p:nvSpPr>
          <p:spPr>
            <a:xfrm>
              <a:off x="2567156" y="5845380"/>
              <a:ext cx="358298" cy="840367"/>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2D2D8A"/>
                </a:solidFill>
              </a:endParaRPr>
            </a:p>
          </p:txBody>
        </p:sp>
        <p:sp>
          <p:nvSpPr>
            <p:cNvPr id="327" name="Oval 326"/>
            <p:cNvSpPr/>
            <p:nvPr/>
          </p:nvSpPr>
          <p:spPr>
            <a:xfrm>
              <a:off x="3006241" y="5861964"/>
              <a:ext cx="358298" cy="840367"/>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2D2D8A"/>
                </a:solidFill>
              </a:endParaRPr>
            </a:p>
          </p:txBody>
        </p:sp>
        <p:sp>
          <p:nvSpPr>
            <p:cNvPr id="328" name="Oval 327"/>
            <p:cNvSpPr/>
            <p:nvPr/>
          </p:nvSpPr>
          <p:spPr>
            <a:xfrm>
              <a:off x="3433927" y="5861964"/>
              <a:ext cx="358298" cy="840367"/>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2D2D8A"/>
                </a:solidFill>
              </a:endParaRPr>
            </a:p>
          </p:txBody>
        </p:sp>
        <p:sp>
          <p:nvSpPr>
            <p:cNvPr id="329" name="Oval 328"/>
            <p:cNvSpPr/>
            <p:nvPr/>
          </p:nvSpPr>
          <p:spPr>
            <a:xfrm>
              <a:off x="1284404" y="5861964"/>
              <a:ext cx="358298" cy="840367"/>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2D2D8A"/>
                </a:solidFill>
              </a:endParaRPr>
            </a:p>
          </p:txBody>
        </p:sp>
        <p:sp>
          <p:nvSpPr>
            <p:cNvPr id="330" name="Oval 329"/>
            <p:cNvSpPr/>
            <p:nvPr/>
          </p:nvSpPr>
          <p:spPr>
            <a:xfrm>
              <a:off x="855126" y="5852088"/>
              <a:ext cx="358298" cy="840367"/>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2D2D8A"/>
                </a:solidFill>
              </a:endParaRPr>
            </a:p>
          </p:txBody>
        </p:sp>
        <p:sp>
          <p:nvSpPr>
            <p:cNvPr id="331" name="Oval 330"/>
            <p:cNvSpPr/>
            <p:nvPr/>
          </p:nvSpPr>
          <p:spPr>
            <a:xfrm>
              <a:off x="460660" y="5852088"/>
              <a:ext cx="358298" cy="840367"/>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2D2D8A"/>
                </a:solidFill>
              </a:endParaRPr>
            </a:p>
          </p:txBody>
        </p:sp>
        <p:sp>
          <p:nvSpPr>
            <p:cNvPr id="332" name="Oval 331"/>
            <p:cNvSpPr/>
            <p:nvPr/>
          </p:nvSpPr>
          <p:spPr>
            <a:xfrm>
              <a:off x="3828392" y="5852088"/>
              <a:ext cx="358298" cy="840367"/>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2D2D8A"/>
                </a:solidFill>
              </a:endParaRPr>
            </a:p>
          </p:txBody>
        </p:sp>
      </p:grpSp>
      <p:sp>
        <p:nvSpPr>
          <p:cNvPr id="333" name="Title 1"/>
          <p:cNvSpPr>
            <a:spLocks noGrp="1"/>
          </p:cNvSpPr>
          <p:nvPr>
            <p:ph type="title"/>
          </p:nvPr>
        </p:nvSpPr>
        <p:spPr>
          <a:xfrm>
            <a:off x="2037216" y="-96000"/>
            <a:ext cx="5982039" cy="485775"/>
          </a:xfrm>
        </p:spPr>
        <p:txBody>
          <a:bodyPr>
            <a:noAutofit/>
          </a:bodyPr>
          <a:lstStyle/>
          <a:p>
            <a:r>
              <a:rPr lang="en-US" sz="2400" b="1" dirty="0">
                <a:solidFill>
                  <a:srgbClr val="FF0000"/>
                </a:solidFill>
                <a:latin typeface="Arial" panose="020B0604020202020204" pitchFamily="34" charset="0"/>
                <a:ea typeface="+mn-ea"/>
                <a:cs typeface="Arial" panose="020B0604020202020204" pitchFamily="34" charset="0"/>
              </a:rPr>
              <a:t>Definition of “local” interactions</a:t>
            </a:r>
            <a:r>
              <a:rPr lang="en-US" sz="2400" b="1" dirty="0">
                <a:solidFill>
                  <a:srgbClr val="FF0000"/>
                </a:solidFill>
                <a:latin typeface="Times New Roman" panose="02020603050405020304" pitchFamily="18" charset="0"/>
                <a:ea typeface="+mn-ea"/>
                <a:cs typeface="Times New Roman" panose="02020603050405020304" pitchFamily="18" charset="0"/>
              </a:rPr>
              <a:t> - </a:t>
            </a:r>
            <a:r>
              <a:rPr lang="el-GR" sz="2400" b="1" dirty="0" smtClean="0">
                <a:solidFill>
                  <a:srgbClr val="FF0000"/>
                </a:solidFill>
                <a:latin typeface="Times New Roman" panose="02020603050405020304" pitchFamily="18" charset="0"/>
                <a:ea typeface="+mn-ea"/>
                <a:cs typeface="Times New Roman" panose="02020603050405020304" pitchFamily="18" charset="0"/>
              </a:rPr>
              <a:t>Δ</a:t>
            </a:r>
            <a:r>
              <a:rPr lang="en-US" sz="2400" b="1" i="1" dirty="0" err="1" smtClean="0">
                <a:solidFill>
                  <a:srgbClr val="FF0000"/>
                </a:solidFill>
                <a:latin typeface="Times New Roman" panose="02020603050405020304" pitchFamily="18" charset="0"/>
                <a:ea typeface="+mn-ea"/>
                <a:cs typeface="Times New Roman" panose="02020603050405020304" pitchFamily="18" charset="0"/>
              </a:rPr>
              <a:t>n</a:t>
            </a:r>
            <a:r>
              <a:rPr lang="en-US" sz="2400" b="1" baseline="-25000" dirty="0" err="1" smtClean="0">
                <a:solidFill>
                  <a:srgbClr val="FF0000"/>
                </a:solidFill>
                <a:latin typeface="Times New Roman" panose="02020603050405020304" pitchFamily="18" charset="0"/>
                <a:ea typeface="+mn-ea"/>
                <a:cs typeface="Times New Roman" panose="02020603050405020304" pitchFamily="18" charset="0"/>
              </a:rPr>
              <a:t>pair</a:t>
            </a:r>
            <a:endParaRPr lang="el-GR" sz="2400" b="1" baseline="-25000" dirty="0">
              <a:solidFill>
                <a:srgbClr val="FF0000"/>
              </a:solidFill>
              <a:latin typeface="Times New Roman" panose="02020603050405020304" pitchFamily="18" charset="0"/>
              <a:ea typeface="+mn-ea"/>
              <a:cs typeface="Times New Roman" panose="02020603050405020304" pitchFamily="18" charset="0"/>
            </a:endParaRPr>
          </a:p>
        </p:txBody>
      </p:sp>
      <p:grpSp>
        <p:nvGrpSpPr>
          <p:cNvPr id="339" name="Group 338"/>
          <p:cNvGrpSpPr/>
          <p:nvPr/>
        </p:nvGrpSpPr>
        <p:grpSpPr>
          <a:xfrm>
            <a:off x="4096321" y="667163"/>
            <a:ext cx="5268356" cy="3934162"/>
            <a:chOff x="3946024" y="1006364"/>
            <a:chExt cx="5268356" cy="3934162"/>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40016"/>
            <a:stretch/>
          </p:blipFill>
          <p:spPr>
            <a:xfrm>
              <a:off x="3946024" y="1006364"/>
              <a:ext cx="5268356" cy="3934162"/>
            </a:xfrm>
            <a:prstGeom prst="rect">
              <a:avLst/>
            </a:prstGeom>
          </p:spPr>
        </p:pic>
        <p:cxnSp>
          <p:nvCxnSpPr>
            <p:cNvPr id="334" name="Straight Arrow Connector 333"/>
            <p:cNvCxnSpPr/>
            <p:nvPr/>
          </p:nvCxnSpPr>
          <p:spPr>
            <a:xfrm flipV="1">
              <a:off x="6235437" y="2372788"/>
              <a:ext cx="0" cy="702078"/>
            </a:xfrm>
            <a:prstGeom prst="straightConnector1">
              <a:avLst/>
            </a:prstGeom>
            <a:noFill/>
            <a:ln w="25400" cap="flat" cmpd="sng" algn="ctr">
              <a:solidFill>
                <a:srgbClr val="9E1C22">
                  <a:shade val="95000"/>
                  <a:satMod val="105000"/>
                </a:srgbClr>
              </a:solidFill>
              <a:prstDash val="solid"/>
              <a:tailEnd type="triangle"/>
            </a:ln>
            <a:effectLst/>
          </p:spPr>
        </p:cxnSp>
      </p:grpSp>
      <p:pic>
        <p:nvPicPr>
          <p:cNvPr id="336" name="Picture 335"/>
          <p:cNvPicPr>
            <a:picLocks noChangeAspect="1"/>
          </p:cNvPicPr>
          <p:nvPr/>
        </p:nvPicPr>
        <p:blipFill rotWithShape="1">
          <a:blip r:embed="rId3" cstate="print">
            <a:extLst>
              <a:ext uri="{28A0092B-C50C-407E-A947-70E740481C1C}">
                <a14:useLocalDpi xmlns:a14="http://schemas.microsoft.com/office/drawing/2010/main" val="0"/>
              </a:ext>
            </a:extLst>
          </a:blip>
          <a:srcRect l="29526" t="56901" r="52362" b="23478"/>
          <a:stretch/>
        </p:blipFill>
        <p:spPr>
          <a:xfrm>
            <a:off x="7083349" y="4654671"/>
            <a:ext cx="1871812" cy="813831"/>
          </a:xfrm>
          <a:prstGeom prst="rect">
            <a:avLst/>
          </a:prstGeom>
        </p:spPr>
      </p:pic>
      <p:sp>
        <p:nvSpPr>
          <p:cNvPr id="338" name="Rectangle 337"/>
          <p:cNvSpPr/>
          <p:nvPr/>
        </p:nvSpPr>
        <p:spPr>
          <a:xfrm>
            <a:off x="4335240" y="5605911"/>
            <a:ext cx="4798816" cy="954107"/>
          </a:xfrm>
          <a:prstGeom prst="rect">
            <a:avLst/>
          </a:prstGeom>
        </p:spPr>
        <p:txBody>
          <a:bodyPr wrap="square">
            <a:spAutoFit/>
          </a:bodyPr>
          <a:lstStyle/>
          <a:p>
            <a:r>
              <a:rPr lang="en-US" sz="1400" dirty="0" smtClean="0">
                <a:solidFill>
                  <a:srgbClr val="008000"/>
                </a:solidFill>
              </a:rPr>
              <a:t>Tzounis, P.-N.; Anogiannakis S. D.; DNT.; </a:t>
            </a:r>
            <a:r>
              <a:rPr lang="en-US" sz="1400" i="1" dirty="0" smtClean="0">
                <a:solidFill>
                  <a:srgbClr val="008000"/>
                </a:solidFill>
              </a:rPr>
              <a:t>Macromolecules </a:t>
            </a:r>
            <a:r>
              <a:rPr lang="en-US" sz="1400" b="1" dirty="0" smtClean="0">
                <a:solidFill>
                  <a:srgbClr val="008000"/>
                </a:solidFill>
              </a:rPr>
              <a:t>2017</a:t>
            </a:r>
            <a:r>
              <a:rPr lang="en-US" sz="1400" dirty="0">
                <a:solidFill>
                  <a:srgbClr val="008000"/>
                </a:solidFill>
              </a:rPr>
              <a:t>,</a:t>
            </a:r>
            <a:r>
              <a:rPr lang="en-US" sz="1400" dirty="0" smtClean="0">
                <a:solidFill>
                  <a:srgbClr val="008000"/>
                </a:solidFill>
              </a:rPr>
              <a:t> </a:t>
            </a:r>
            <a:r>
              <a:rPr lang="en-US" sz="1400" i="1" dirty="0" smtClean="0">
                <a:solidFill>
                  <a:srgbClr val="008000"/>
                </a:solidFill>
              </a:rPr>
              <a:t>50</a:t>
            </a:r>
            <a:r>
              <a:rPr lang="en-US" sz="1400" dirty="0" smtClean="0">
                <a:solidFill>
                  <a:srgbClr val="008000"/>
                </a:solidFill>
              </a:rPr>
              <a:t>, 4575-4587.                                                                     </a:t>
            </a:r>
            <a:r>
              <a:rPr lang="el-GR" sz="1400" dirty="0" smtClean="0"/>
              <a:t> </a:t>
            </a:r>
            <a:r>
              <a:rPr lang="el-GR" sz="1400" dirty="0">
                <a:solidFill>
                  <a:srgbClr val="009900"/>
                </a:solidFill>
              </a:rPr>
              <a:t>Tzounis, P.-N.; Argyropoulou, D.V.; Anogiannakis, S.D.; </a:t>
            </a:r>
            <a:r>
              <a:rPr lang="en-US" sz="1400" dirty="0" smtClean="0">
                <a:solidFill>
                  <a:srgbClr val="009900"/>
                </a:solidFill>
              </a:rPr>
              <a:t>DNT</a:t>
            </a:r>
            <a:r>
              <a:rPr lang="el-GR" sz="1400" dirty="0" smtClean="0">
                <a:solidFill>
                  <a:srgbClr val="009900"/>
                </a:solidFill>
              </a:rPr>
              <a:t>. </a:t>
            </a:r>
            <a:r>
              <a:rPr lang="el-GR" sz="1400" i="1" dirty="0" err="1" smtClean="0">
                <a:solidFill>
                  <a:srgbClr val="009900"/>
                </a:solidFill>
              </a:rPr>
              <a:t>Macromolecules</a:t>
            </a:r>
            <a:r>
              <a:rPr lang="el-GR" sz="1400" dirty="0" smtClean="0">
                <a:solidFill>
                  <a:srgbClr val="009900"/>
                </a:solidFill>
              </a:rPr>
              <a:t> </a:t>
            </a:r>
            <a:r>
              <a:rPr lang="el-GR" sz="1400" b="1" dirty="0">
                <a:solidFill>
                  <a:srgbClr val="009900"/>
                </a:solidFill>
              </a:rPr>
              <a:t>2018</a:t>
            </a:r>
            <a:r>
              <a:rPr lang="el-GR" sz="1400" dirty="0">
                <a:solidFill>
                  <a:srgbClr val="009900"/>
                </a:solidFill>
              </a:rPr>
              <a:t>, </a:t>
            </a:r>
            <a:r>
              <a:rPr lang="el-GR" sz="1400" i="1" dirty="0">
                <a:solidFill>
                  <a:srgbClr val="009900"/>
                </a:solidFill>
              </a:rPr>
              <a:t>51</a:t>
            </a:r>
            <a:r>
              <a:rPr lang="el-GR" sz="1400" dirty="0">
                <a:solidFill>
                  <a:srgbClr val="009900"/>
                </a:solidFill>
              </a:rPr>
              <a:t>, 6878-689</a:t>
            </a:r>
          </a:p>
        </p:txBody>
      </p:sp>
      <p:grpSp>
        <p:nvGrpSpPr>
          <p:cNvPr id="86" name="Group 85"/>
          <p:cNvGrpSpPr/>
          <p:nvPr/>
        </p:nvGrpSpPr>
        <p:grpSpPr>
          <a:xfrm>
            <a:off x="205068" y="2359660"/>
            <a:ext cx="3736685" cy="776828"/>
            <a:chOff x="375655" y="3258237"/>
            <a:chExt cx="4152452" cy="863262"/>
          </a:xfrm>
        </p:grpSpPr>
        <p:cxnSp>
          <p:nvCxnSpPr>
            <p:cNvPr id="87" name="Straight Connector 86"/>
            <p:cNvCxnSpPr>
              <a:endCxn id="155" idx="6"/>
            </p:cNvCxnSpPr>
            <p:nvPr/>
          </p:nvCxnSpPr>
          <p:spPr bwMode="auto">
            <a:xfrm flipH="1">
              <a:off x="841267" y="3673440"/>
              <a:ext cx="121330"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88" name="Straight Connector 87"/>
            <p:cNvCxnSpPr>
              <a:stCxn id="146" idx="2"/>
            </p:cNvCxnSpPr>
            <p:nvPr/>
          </p:nvCxnSpPr>
          <p:spPr bwMode="auto">
            <a:xfrm flipH="1">
              <a:off x="3949060" y="3666361"/>
              <a:ext cx="121330"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89" name="Oval 88"/>
            <p:cNvSpPr/>
            <p:nvPr/>
          </p:nvSpPr>
          <p:spPr bwMode="auto">
            <a:xfrm>
              <a:off x="933786" y="3628382"/>
              <a:ext cx="103541" cy="86847"/>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90" name="Oval 89"/>
            <p:cNvSpPr/>
            <p:nvPr/>
          </p:nvSpPr>
          <p:spPr bwMode="auto">
            <a:xfrm>
              <a:off x="1158658" y="3628001"/>
              <a:ext cx="103541" cy="86847"/>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91" name="Straight Connector 90"/>
            <p:cNvCxnSpPr>
              <a:stCxn id="90" idx="2"/>
              <a:endCxn id="89" idx="6"/>
            </p:cNvCxnSpPr>
            <p:nvPr/>
          </p:nvCxnSpPr>
          <p:spPr bwMode="auto">
            <a:xfrm flipH="1">
              <a:off x="1037327" y="3671425"/>
              <a:ext cx="121330" cy="38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92" name="Oval 91"/>
            <p:cNvSpPr/>
            <p:nvPr/>
          </p:nvSpPr>
          <p:spPr bwMode="auto">
            <a:xfrm>
              <a:off x="933786" y="3455108"/>
              <a:ext cx="103541" cy="86847"/>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4C636F">
                    <a:lumMod val="75000"/>
                  </a:srgbClr>
                </a:solidFill>
                <a:latin typeface="Calibri"/>
              </a:endParaRPr>
            </a:p>
          </p:txBody>
        </p:sp>
        <p:sp>
          <p:nvSpPr>
            <p:cNvPr id="93" name="Oval 92"/>
            <p:cNvSpPr/>
            <p:nvPr/>
          </p:nvSpPr>
          <p:spPr bwMode="auto">
            <a:xfrm>
              <a:off x="933786" y="3803434"/>
              <a:ext cx="103541" cy="86847"/>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94" name="Straight Connector 93"/>
            <p:cNvCxnSpPr>
              <a:stCxn id="89" idx="4"/>
              <a:endCxn id="93" idx="0"/>
            </p:cNvCxnSpPr>
            <p:nvPr/>
          </p:nvCxnSpPr>
          <p:spPr bwMode="auto">
            <a:xfrm>
              <a:off x="985556" y="3715229"/>
              <a:ext cx="0" cy="88205"/>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95" name="Straight Connector 94"/>
            <p:cNvCxnSpPr>
              <a:stCxn id="92" idx="4"/>
              <a:endCxn id="89" idx="0"/>
            </p:cNvCxnSpPr>
            <p:nvPr/>
          </p:nvCxnSpPr>
          <p:spPr bwMode="auto">
            <a:xfrm>
              <a:off x="985556" y="3541955"/>
              <a:ext cx="0" cy="86426"/>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96" name="Oval 95"/>
            <p:cNvSpPr/>
            <p:nvPr/>
          </p:nvSpPr>
          <p:spPr bwMode="auto">
            <a:xfrm>
              <a:off x="1383529" y="3628001"/>
              <a:ext cx="103541" cy="86847"/>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97" name="Straight Connector 96"/>
            <p:cNvCxnSpPr>
              <a:stCxn id="96" idx="2"/>
              <a:endCxn id="90" idx="6"/>
            </p:cNvCxnSpPr>
            <p:nvPr/>
          </p:nvCxnSpPr>
          <p:spPr bwMode="auto">
            <a:xfrm flipH="1">
              <a:off x="1262198" y="3671425"/>
              <a:ext cx="121330"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98" name="Oval 97"/>
            <p:cNvSpPr/>
            <p:nvPr/>
          </p:nvSpPr>
          <p:spPr bwMode="auto">
            <a:xfrm>
              <a:off x="1608400" y="3627621"/>
              <a:ext cx="103541" cy="86847"/>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99" name="Straight Connector 98"/>
            <p:cNvCxnSpPr>
              <a:stCxn id="98" idx="2"/>
              <a:endCxn id="96" idx="6"/>
            </p:cNvCxnSpPr>
            <p:nvPr/>
          </p:nvCxnSpPr>
          <p:spPr bwMode="auto">
            <a:xfrm flipH="1">
              <a:off x="1487069" y="3671044"/>
              <a:ext cx="121330" cy="38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00" name="Oval 99"/>
            <p:cNvSpPr/>
            <p:nvPr/>
          </p:nvSpPr>
          <p:spPr bwMode="auto">
            <a:xfrm>
              <a:off x="1383529" y="3454728"/>
              <a:ext cx="103541" cy="86847"/>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101" name="Oval 100"/>
            <p:cNvSpPr/>
            <p:nvPr/>
          </p:nvSpPr>
          <p:spPr bwMode="auto">
            <a:xfrm>
              <a:off x="1383529" y="3803053"/>
              <a:ext cx="103541" cy="86847"/>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02" name="Straight Connector 101"/>
            <p:cNvCxnSpPr>
              <a:stCxn id="96" idx="4"/>
              <a:endCxn id="101" idx="0"/>
            </p:cNvCxnSpPr>
            <p:nvPr/>
          </p:nvCxnSpPr>
          <p:spPr bwMode="auto">
            <a:xfrm>
              <a:off x="1435299" y="3714848"/>
              <a:ext cx="0" cy="88205"/>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103" name="Straight Connector 102"/>
            <p:cNvCxnSpPr>
              <a:stCxn id="100" idx="4"/>
              <a:endCxn id="96" idx="0"/>
            </p:cNvCxnSpPr>
            <p:nvPr/>
          </p:nvCxnSpPr>
          <p:spPr bwMode="auto">
            <a:xfrm>
              <a:off x="1435299" y="3541575"/>
              <a:ext cx="0" cy="86426"/>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04" name="Oval 103"/>
            <p:cNvSpPr/>
            <p:nvPr/>
          </p:nvSpPr>
          <p:spPr bwMode="auto">
            <a:xfrm>
              <a:off x="1831618" y="3627621"/>
              <a:ext cx="103541" cy="86847"/>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05" name="Straight Connector 104"/>
            <p:cNvCxnSpPr>
              <a:stCxn id="104" idx="2"/>
              <a:endCxn id="98" idx="6"/>
            </p:cNvCxnSpPr>
            <p:nvPr/>
          </p:nvCxnSpPr>
          <p:spPr bwMode="auto">
            <a:xfrm flipH="1">
              <a:off x="1711941" y="3671044"/>
              <a:ext cx="119677"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06" name="Oval 105"/>
            <p:cNvSpPr/>
            <p:nvPr/>
          </p:nvSpPr>
          <p:spPr bwMode="auto">
            <a:xfrm>
              <a:off x="2056489" y="3627240"/>
              <a:ext cx="103541" cy="86847"/>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07" name="Straight Connector 106"/>
            <p:cNvCxnSpPr>
              <a:stCxn id="106" idx="2"/>
              <a:endCxn id="104" idx="6"/>
            </p:cNvCxnSpPr>
            <p:nvPr/>
          </p:nvCxnSpPr>
          <p:spPr bwMode="auto">
            <a:xfrm flipH="1">
              <a:off x="1935159" y="3670663"/>
              <a:ext cx="121330" cy="38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08" name="Oval 107"/>
            <p:cNvSpPr/>
            <p:nvPr/>
          </p:nvSpPr>
          <p:spPr bwMode="auto">
            <a:xfrm>
              <a:off x="1831618" y="3454348"/>
              <a:ext cx="103541" cy="86847"/>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109" name="Oval 108"/>
            <p:cNvSpPr/>
            <p:nvPr/>
          </p:nvSpPr>
          <p:spPr bwMode="auto">
            <a:xfrm>
              <a:off x="1831618" y="3802673"/>
              <a:ext cx="103541" cy="86847"/>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10" name="Straight Connector 109"/>
            <p:cNvCxnSpPr>
              <a:stCxn id="104" idx="4"/>
              <a:endCxn id="109" idx="0"/>
            </p:cNvCxnSpPr>
            <p:nvPr/>
          </p:nvCxnSpPr>
          <p:spPr bwMode="auto">
            <a:xfrm>
              <a:off x="1883389" y="3714467"/>
              <a:ext cx="0" cy="88205"/>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111" name="Straight Connector 110"/>
            <p:cNvCxnSpPr>
              <a:stCxn id="108" idx="4"/>
              <a:endCxn id="104" idx="0"/>
            </p:cNvCxnSpPr>
            <p:nvPr/>
          </p:nvCxnSpPr>
          <p:spPr bwMode="auto">
            <a:xfrm>
              <a:off x="1883389" y="3541195"/>
              <a:ext cx="0" cy="86426"/>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12" name="Oval 111"/>
            <p:cNvSpPr/>
            <p:nvPr/>
          </p:nvSpPr>
          <p:spPr bwMode="auto">
            <a:xfrm>
              <a:off x="2285746" y="3627240"/>
              <a:ext cx="103541" cy="86847"/>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13" name="Straight Connector 112"/>
            <p:cNvCxnSpPr>
              <a:stCxn id="112" idx="2"/>
              <a:endCxn id="106" idx="6"/>
            </p:cNvCxnSpPr>
            <p:nvPr/>
          </p:nvCxnSpPr>
          <p:spPr bwMode="auto">
            <a:xfrm flipH="1">
              <a:off x="2160030" y="3670663"/>
              <a:ext cx="125716"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14" name="Oval 113"/>
            <p:cNvSpPr/>
            <p:nvPr/>
          </p:nvSpPr>
          <p:spPr bwMode="auto">
            <a:xfrm>
              <a:off x="2510618" y="3626859"/>
              <a:ext cx="103541" cy="86847"/>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15" name="Straight Connector 114"/>
            <p:cNvCxnSpPr>
              <a:stCxn id="114" idx="2"/>
              <a:endCxn id="112" idx="6"/>
            </p:cNvCxnSpPr>
            <p:nvPr/>
          </p:nvCxnSpPr>
          <p:spPr bwMode="auto">
            <a:xfrm flipH="1">
              <a:off x="2389287" y="3670283"/>
              <a:ext cx="121330" cy="38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16" name="Oval 115"/>
            <p:cNvSpPr/>
            <p:nvPr/>
          </p:nvSpPr>
          <p:spPr bwMode="auto">
            <a:xfrm>
              <a:off x="2285746" y="3453967"/>
              <a:ext cx="103541" cy="86847"/>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117" name="Oval 116"/>
            <p:cNvSpPr/>
            <p:nvPr/>
          </p:nvSpPr>
          <p:spPr bwMode="auto">
            <a:xfrm>
              <a:off x="2285746" y="3802292"/>
              <a:ext cx="103541" cy="86847"/>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18" name="Straight Connector 117"/>
            <p:cNvCxnSpPr>
              <a:stCxn id="112" idx="4"/>
              <a:endCxn id="117" idx="0"/>
            </p:cNvCxnSpPr>
            <p:nvPr/>
          </p:nvCxnSpPr>
          <p:spPr bwMode="auto">
            <a:xfrm>
              <a:off x="2337516" y="3714087"/>
              <a:ext cx="0" cy="88205"/>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119" name="Straight Connector 118"/>
            <p:cNvCxnSpPr>
              <a:stCxn id="116" idx="4"/>
              <a:endCxn id="112" idx="0"/>
            </p:cNvCxnSpPr>
            <p:nvPr/>
          </p:nvCxnSpPr>
          <p:spPr bwMode="auto">
            <a:xfrm>
              <a:off x="2337516" y="3540814"/>
              <a:ext cx="0" cy="86426"/>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20" name="Oval 119"/>
            <p:cNvSpPr/>
            <p:nvPr/>
          </p:nvSpPr>
          <p:spPr bwMode="auto">
            <a:xfrm>
              <a:off x="2733835" y="3626859"/>
              <a:ext cx="103541" cy="86847"/>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21" name="Straight Connector 120"/>
            <p:cNvCxnSpPr>
              <a:stCxn id="120" idx="2"/>
              <a:endCxn id="114" idx="6"/>
            </p:cNvCxnSpPr>
            <p:nvPr/>
          </p:nvCxnSpPr>
          <p:spPr bwMode="auto">
            <a:xfrm flipH="1">
              <a:off x="2614158" y="3670283"/>
              <a:ext cx="119677"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22" name="Oval 121"/>
            <p:cNvSpPr/>
            <p:nvPr/>
          </p:nvSpPr>
          <p:spPr bwMode="auto">
            <a:xfrm>
              <a:off x="2958706" y="3626479"/>
              <a:ext cx="103541" cy="86847"/>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23" name="Straight Connector 122"/>
            <p:cNvCxnSpPr>
              <a:stCxn id="122" idx="2"/>
              <a:endCxn id="120" idx="6"/>
            </p:cNvCxnSpPr>
            <p:nvPr/>
          </p:nvCxnSpPr>
          <p:spPr bwMode="auto">
            <a:xfrm flipH="1">
              <a:off x="2837376" y="3669902"/>
              <a:ext cx="121330" cy="38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24" name="Oval 123"/>
            <p:cNvSpPr/>
            <p:nvPr/>
          </p:nvSpPr>
          <p:spPr bwMode="auto">
            <a:xfrm>
              <a:off x="2733835" y="3453587"/>
              <a:ext cx="103541" cy="86847"/>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125" name="Oval 124"/>
            <p:cNvSpPr/>
            <p:nvPr/>
          </p:nvSpPr>
          <p:spPr bwMode="auto">
            <a:xfrm>
              <a:off x="2733835" y="3801911"/>
              <a:ext cx="103541" cy="86847"/>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26" name="Straight Connector 125"/>
            <p:cNvCxnSpPr>
              <a:stCxn id="120" idx="4"/>
              <a:endCxn id="125" idx="0"/>
            </p:cNvCxnSpPr>
            <p:nvPr/>
          </p:nvCxnSpPr>
          <p:spPr bwMode="auto">
            <a:xfrm>
              <a:off x="2785606" y="3713706"/>
              <a:ext cx="0" cy="88205"/>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127" name="Straight Connector 126"/>
            <p:cNvCxnSpPr>
              <a:stCxn id="124" idx="4"/>
              <a:endCxn id="120" idx="0"/>
            </p:cNvCxnSpPr>
            <p:nvPr/>
          </p:nvCxnSpPr>
          <p:spPr bwMode="auto">
            <a:xfrm>
              <a:off x="2785606" y="3540433"/>
              <a:ext cx="0" cy="86426"/>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28" name="Oval 127"/>
            <p:cNvSpPr/>
            <p:nvPr/>
          </p:nvSpPr>
          <p:spPr bwMode="auto">
            <a:xfrm>
              <a:off x="3181924" y="3626479"/>
              <a:ext cx="103541" cy="86847"/>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29" name="Straight Connector 128"/>
            <p:cNvCxnSpPr>
              <a:stCxn id="128" idx="2"/>
              <a:endCxn id="122" idx="6"/>
            </p:cNvCxnSpPr>
            <p:nvPr/>
          </p:nvCxnSpPr>
          <p:spPr bwMode="auto">
            <a:xfrm flipH="1">
              <a:off x="3062247" y="3669902"/>
              <a:ext cx="119677"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30" name="Oval 129"/>
            <p:cNvSpPr/>
            <p:nvPr/>
          </p:nvSpPr>
          <p:spPr bwMode="auto">
            <a:xfrm>
              <a:off x="3406795" y="3626099"/>
              <a:ext cx="103541" cy="86847"/>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31" name="Straight Connector 130"/>
            <p:cNvCxnSpPr>
              <a:stCxn id="130" idx="2"/>
              <a:endCxn id="128" idx="6"/>
            </p:cNvCxnSpPr>
            <p:nvPr/>
          </p:nvCxnSpPr>
          <p:spPr bwMode="auto">
            <a:xfrm flipH="1">
              <a:off x="3285465" y="3669522"/>
              <a:ext cx="121330" cy="38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32" name="Oval 131"/>
            <p:cNvSpPr/>
            <p:nvPr/>
          </p:nvSpPr>
          <p:spPr bwMode="auto">
            <a:xfrm>
              <a:off x="3181924" y="3453206"/>
              <a:ext cx="103541" cy="86847"/>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133" name="Oval 132"/>
            <p:cNvSpPr/>
            <p:nvPr/>
          </p:nvSpPr>
          <p:spPr bwMode="auto">
            <a:xfrm>
              <a:off x="3181924" y="3801531"/>
              <a:ext cx="103541" cy="86847"/>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34" name="Straight Connector 133"/>
            <p:cNvCxnSpPr>
              <a:stCxn id="128" idx="4"/>
              <a:endCxn id="133" idx="0"/>
            </p:cNvCxnSpPr>
            <p:nvPr/>
          </p:nvCxnSpPr>
          <p:spPr bwMode="auto">
            <a:xfrm>
              <a:off x="3233694" y="3713326"/>
              <a:ext cx="0" cy="88205"/>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135" name="Straight Connector 134"/>
            <p:cNvCxnSpPr>
              <a:stCxn id="132" idx="4"/>
              <a:endCxn id="128" idx="0"/>
            </p:cNvCxnSpPr>
            <p:nvPr/>
          </p:nvCxnSpPr>
          <p:spPr bwMode="auto">
            <a:xfrm>
              <a:off x="3233694" y="3540053"/>
              <a:ext cx="0" cy="86426"/>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36" name="Oval 135"/>
            <p:cNvSpPr/>
            <p:nvPr/>
          </p:nvSpPr>
          <p:spPr bwMode="auto">
            <a:xfrm>
              <a:off x="3631667" y="3626099"/>
              <a:ext cx="103541" cy="86847"/>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37" name="Straight Connector 136"/>
            <p:cNvCxnSpPr>
              <a:stCxn id="136" idx="2"/>
              <a:endCxn id="130" idx="6"/>
            </p:cNvCxnSpPr>
            <p:nvPr/>
          </p:nvCxnSpPr>
          <p:spPr bwMode="auto">
            <a:xfrm flipH="1">
              <a:off x="3510336" y="3669522"/>
              <a:ext cx="121330"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38" name="Oval 137"/>
            <p:cNvSpPr/>
            <p:nvPr/>
          </p:nvSpPr>
          <p:spPr bwMode="auto">
            <a:xfrm>
              <a:off x="3856538" y="3625719"/>
              <a:ext cx="103541" cy="86847"/>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39" name="Straight Connector 138"/>
            <p:cNvCxnSpPr>
              <a:stCxn id="138" idx="2"/>
              <a:endCxn id="136" idx="6"/>
            </p:cNvCxnSpPr>
            <p:nvPr/>
          </p:nvCxnSpPr>
          <p:spPr bwMode="auto">
            <a:xfrm flipH="1">
              <a:off x="3735208" y="3669141"/>
              <a:ext cx="121330" cy="38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40" name="Oval 139"/>
            <p:cNvSpPr/>
            <p:nvPr/>
          </p:nvSpPr>
          <p:spPr bwMode="auto">
            <a:xfrm>
              <a:off x="3631667" y="3452825"/>
              <a:ext cx="103541" cy="86847"/>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141" name="Oval 140"/>
            <p:cNvSpPr/>
            <p:nvPr/>
          </p:nvSpPr>
          <p:spPr bwMode="auto">
            <a:xfrm>
              <a:off x="3631667" y="3801150"/>
              <a:ext cx="103541" cy="86847"/>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42" name="Straight Connector 141"/>
            <p:cNvCxnSpPr>
              <a:stCxn id="136" idx="4"/>
              <a:endCxn id="141" idx="0"/>
            </p:cNvCxnSpPr>
            <p:nvPr/>
          </p:nvCxnSpPr>
          <p:spPr bwMode="auto">
            <a:xfrm>
              <a:off x="3683437" y="3712946"/>
              <a:ext cx="0" cy="88205"/>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143" name="Straight Connector 142"/>
            <p:cNvCxnSpPr>
              <a:stCxn id="140" idx="4"/>
              <a:endCxn id="136" idx="0"/>
            </p:cNvCxnSpPr>
            <p:nvPr/>
          </p:nvCxnSpPr>
          <p:spPr bwMode="auto">
            <a:xfrm>
              <a:off x="3683437" y="3539672"/>
              <a:ext cx="0" cy="86426"/>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44" name="Oval 143"/>
            <p:cNvSpPr/>
            <p:nvPr/>
          </p:nvSpPr>
          <p:spPr>
            <a:xfrm>
              <a:off x="1793322" y="3268753"/>
              <a:ext cx="379032" cy="821810"/>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FFFFFF"/>
                </a:solidFill>
              </a:endParaRPr>
            </a:p>
          </p:txBody>
        </p:sp>
        <p:sp>
          <p:nvSpPr>
            <p:cNvPr id="145" name="Oval 144"/>
            <p:cNvSpPr/>
            <p:nvPr/>
          </p:nvSpPr>
          <p:spPr>
            <a:xfrm>
              <a:off x="2697302" y="3258237"/>
              <a:ext cx="379032" cy="821810"/>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FFFFFF"/>
                </a:solidFill>
              </a:endParaRPr>
            </a:p>
          </p:txBody>
        </p:sp>
        <p:sp>
          <p:nvSpPr>
            <p:cNvPr id="146" name="Oval 145"/>
            <p:cNvSpPr/>
            <p:nvPr/>
          </p:nvSpPr>
          <p:spPr bwMode="auto">
            <a:xfrm>
              <a:off x="4070390" y="3622937"/>
              <a:ext cx="103541" cy="86847"/>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147" name="Oval 146"/>
            <p:cNvSpPr/>
            <p:nvPr/>
          </p:nvSpPr>
          <p:spPr bwMode="auto">
            <a:xfrm>
              <a:off x="4295262" y="3622557"/>
              <a:ext cx="103541" cy="86847"/>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48" name="Straight Connector 147"/>
            <p:cNvCxnSpPr>
              <a:stCxn id="147" idx="2"/>
              <a:endCxn id="146" idx="6"/>
            </p:cNvCxnSpPr>
            <p:nvPr/>
          </p:nvCxnSpPr>
          <p:spPr bwMode="auto">
            <a:xfrm flipH="1">
              <a:off x="4173931" y="3665979"/>
              <a:ext cx="121330" cy="38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49" name="Oval 148"/>
            <p:cNvSpPr/>
            <p:nvPr/>
          </p:nvSpPr>
          <p:spPr bwMode="auto">
            <a:xfrm>
              <a:off x="4070390" y="3449663"/>
              <a:ext cx="103541" cy="86847"/>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150" name="Oval 149"/>
            <p:cNvSpPr/>
            <p:nvPr/>
          </p:nvSpPr>
          <p:spPr bwMode="auto">
            <a:xfrm>
              <a:off x="4070390" y="3797988"/>
              <a:ext cx="103541" cy="86847"/>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51" name="Straight Connector 150"/>
            <p:cNvCxnSpPr>
              <a:stCxn id="146" idx="4"/>
              <a:endCxn id="150" idx="0"/>
            </p:cNvCxnSpPr>
            <p:nvPr/>
          </p:nvCxnSpPr>
          <p:spPr bwMode="auto">
            <a:xfrm>
              <a:off x="4122161" y="3709783"/>
              <a:ext cx="0" cy="88205"/>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152" name="Straight Connector 151"/>
            <p:cNvCxnSpPr>
              <a:stCxn id="149" idx="4"/>
              <a:endCxn id="146" idx="0"/>
            </p:cNvCxnSpPr>
            <p:nvPr/>
          </p:nvCxnSpPr>
          <p:spPr bwMode="auto">
            <a:xfrm>
              <a:off x="4122161" y="3536510"/>
              <a:ext cx="0" cy="86426"/>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153" name="Straight Connector 152"/>
            <p:cNvCxnSpPr>
              <a:endCxn id="147" idx="6"/>
            </p:cNvCxnSpPr>
            <p:nvPr/>
          </p:nvCxnSpPr>
          <p:spPr bwMode="auto">
            <a:xfrm flipH="1">
              <a:off x="4398803" y="3664669"/>
              <a:ext cx="129304" cy="1311"/>
            </a:xfrm>
            <a:prstGeom prst="line">
              <a:avLst/>
            </a:prstGeom>
            <a:noFill/>
            <a:ln w="25400" cap="flat" cmpd="sng" algn="ctr">
              <a:solidFill>
                <a:srgbClr val="000000"/>
              </a:solidFill>
              <a:prstDash val="sysDash"/>
            </a:ln>
            <a:effectLst>
              <a:outerShdw blurRad="40000" dist="20000" dir="5400000" rotWithShape="0">
                <a:srgbClr val="000000">
                  <a:alpha val="38000"/>
                </a:srgbClr>
              </a:outerShdw>
            </a:effectLst>
          </p:spPr>
        </p:cxnSp>
        <p:sp>
          <p:nvSpPr>
            <p:cNvPr id="154" name="Oval 153"/>
            <p:cNvSpPr/>
            <p:nvPr/>
          </p:nvSpPr>
          <p:spPr bwMode="auto">
            <a:xfrm>
              <a:off x="512854" y="3630397"/>
              <a:ext cx="103541" cy="86847"/>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155" name="Oval 154"/>
            <p:cNvSpPr/>
            <p:nvPr/>
          </p:nvSpPr>
          <p:spPr bwMode="auto">
            <a:xfrm>
              <a:off x="737726" y="3630016"/>
              <a:ext cx="103541" cy="86847"/>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56" name="Straight Connector 155"/>
            <p:cNvCxnSpPr>
              <a:stCxn id="155" idx="2"/>
              <a:endCxn id="154" idx="6"/>
            </p:cNvCxnSpPr>
            <p:nvPr/>
          </p:nvCxnSpPr>
          <p:spPr bwMode="auto">
            <a:xfrm flipH="1">
              <a:off x="616395" y="3673440"/>
              <a:ext cx="121330" cy="38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57" name="Oval 156"/>
            <p:cNvSpPr/>
            <p:nvPr/>
          </p:nvSpPr>
          <p:spPr bwMode="auto">
            <a:xfrm>
              <a:off x="512854" y="3457123"/>
              <a:ext cx="103541" cy="86847"/>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4C636F">
                    <a:lumMod val="75000"/>
                  </a:srgbClr>
                </a:solidFill>
                <a:latin typeface="Calibri"/>
              </a:endParaRPr>
            </a:p>
          </p:txBody>
        </p:sp>
        <p:sp>
          <p:nvSpPr>
            <p:cNvPr id="158" name="Oval 157"/>
            <p:cNvSpPr/>
            <p:nvPr/>
          </p:nvSpPr>
          <p:spPr bwMode="auto">
            <a:xfrm>
              <a:off x="512854" y="3805448"/>
              <a:ext cx="103541" cy="86847"/>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59" name="Straight Connector 158"/>
            <p:cNvCxnSpPr>
              <a:stCxn id="154" idx="4"/>
              <a:endCxn id="158" idx="0"/>
            </p:cNvCxnSpPr>
            <p:nvPr/>
          </p:nvCxnSpPr>
          <p:spPr bwMode="auto">
            <a:xfrm>
              <a:off x="564625" y="3717244"/>
              <a:ext cx="0" cy="88205"/>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160" name="Straight Connector 159"/>
            <p:cNvCxnSpPr>
              <a:stCxn id="157" idx="4"/>
              <a:endCxn id="154" idx="0"/>
            </p:cNvCxnSpPr>
            <p:nvPr/>
          </p:nvCxnSpPr>
          <p:spPr bwMode="auto">
            <a:xfrm>
              <a:off x="564625" y="3543970"/>
              <a:ext cx="0" cy="86426"/>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161" name="Straight Connector 160"/>
            <p:cNvCxnSpPr/>
            <p:nvPr/>
          </p:nvCxnSpPr>
          <p:spPr bwMode="auto">
            <a:xfrm flipH="1">
              <a:off x="375655" y="3674143"/>
              <a:ext cx="129304" cy="1311"/>
            </a:xfrm>
            <a:prstGeom prst="line">
              <a:avLst/>
            </a:prstGeom>
            <a:noFill/>
            <a:ln w="25400" cap="flat" cmpd="sng" algn="ctr">
              <a:solidFill>
                <a:srgbClr val="000000"/>
              </a:solidFill>
              <a:prstDash val="sysDash"/>
            </a:ln>
            <a:effectLst>
              <a:outerShdw blurRad="40000" dist="20000" dir="5400000" rotWithShape="0">
                <a:srgbClr val="000000">
                  <a:alpha val="38000"/>
                </a:srgbClr>
              </a:outerShdw>
            </a:effectLst>
          </p:spPr>
        </p:cxnSp>
        <p:sp>
          <p:nvSpPr>
            <p:cNvPr id="162" name="Oval 161"/>
            <p:cNvSpPr/>
            <p:nvPr/>
          </p:nvSpPr>
          <p:spPr>
            <a:xfrm>
              <a:off x="3140042" y="3259295"/>
              <a:ext cx="379032" cy="821810"/>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FFFFFF"/>
                </a:solidFill>
              </a:endParaRPr>
            </a:p>
          </p:txBody>
        </p:sp>
        <p:sp>
          <p:nvSpPr>
            <p:cNvPr id="163" name="Oval 162"/>
            <p:cNvSpPr/>
            <p:nvPr/>
          </p:nvSpPr>
          <p:spPr>
            <a:xfrm>
              <a:off x="1338635" y="3274455"/>
              <a:ext cx="395386" cy="821810"/>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FFFFFF"/>
                </a:solidFill>
              </a:endParaRPr>
            </a:p>
          </p:txBody>
        </p:sp>
        <p:sp>
          <p:nvSpPr>
            <p:cNvPr id="164" name="Rectangle 163"/>
            <p:cNvSpPr/>
            <p:nvPr/>
          </p:nvSpPr>
          <p:spPr>
            <a:xfrm>
              <a:off x="2259727" y="3275757"/>
              <a:ext cx="371872" cy="84574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FFFFFF"/>
                </a:solidFill>
              </a:endParaRPr>
            </a:p>
          </p:txBody>
        </p:sp>
      </p:grpSp>
      <p:grpSp>
        <p:nvGrpSpPr>
          <p:cNvPr id="5" name="Group 4"/>
          <p:cNvGrpSpPr>
            <a:grpSpLocks noChangeAspect="1"/>
          </p:cNvGrpSpPr>
          <p:nvPr/>
        </p:nvGrpSpPr>
        <p:grpSpPr>
          <a:xfrm>
            <a:off x="144045" y="961204"/>
            <a:ext cx="3878139" cy="793079"/>
            <a:chOff x="485655" y="1001893"/>
            <a:chExt cx="8262809" cy="1678794"/>
          </a:xfrm>
        </p:grpSpPr>
        <p:cxnSp>
          <p:nvCxnSpPr>
            <p:cNvPr id="6" name="Straight Connector 5"/>
            <p:cNvCxnSpPr>
              <a:endCxn id="75" idx="6"/>
            </p:cNvCxnSpPr>
            <p:nvPr/>
          </p:nvCxnSpPr>
          <p:spPr bwMode="auto">
            <a:xfrm flipH="1">
              <a:off x="1412158" y="1822737"/>
              <a:ext cx="241431"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7" name="Straight Connector 6"/>
            <p:cNvCxnSpPr>
              <a:stCxn id="66" idx="2"/>
            </p:cNvCxnSpPr>
            <p:nvPr/>
          </p:nvCxnSpPr>
          <p:spPr bwMode="auto">
            <a:xfrm flipH="1">
              <a:off x="7596240" y="1808741"/>
              <a:ext cx="241431"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8" name="Oval 7"/>
            <p:cNvSpPr/>
            <p:nvPr/>
          </p:nvSpPr>
          <p:spPr bwMode="auto">
            <a:xfrm>
              <a:off x="1596258" y="1733658"/>
              <a:ext cx="206032" cy="171694"/>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9" name="Oval 8"/>
            <p:cNvSpPr/>
            <p:nvPr/>
          </p:nvSpPr>
          <p:spPr bwMode="auto">
            <a:xfrm>
              <a:off x="2043722" y="1732905"/>
              <a:ext cx="206032" cy="171694"/>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0" name="Straight Connector 9"/>
            <p:cNvCxnSpPr>
              <a:stCxn id="9" idx="2"/>
              <a:endCxn id="8" idx="6"/>
            </p:cNvCxnSpPr>
            <p:nvPr/>
          </p:nvCxnSpPr>
          <p:spPr bwMode="auto">
            <a:xfrm flipH="1">
              <a:off x="1802290" y="1818753"/>
              <a:ext cx="241431" cy="752"/>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1" name="Oval 10"/>
            <p:cNvSpPr/>
            <p:nvPr/>
          </p:nvSpPr>
          <p:spPr bwMode="auto">
            <a:xfrm>
              <a:off x="1596258" y="1391102"/>
              <a:ext cx="206032" cy="17169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4C636F">
                    <a:lumMod val="75000"/>
                  </a:srgbClr>
                </a:solidFill>
                <a:latin typeface="Calibri"/>
              </a:endParaRPr>
            </a:p>
          </p:txBody>
        </p:sp>
        <p:sp>
          <p:nvSpPr>
            <p:cNvPr id="12" name="Oval 11"/>
            <p:cNvSpPr/>
            <p:nvPr/>
          </p:nvSpPr>
          <p:spPr bwMode="auto">
            <a:xfrm>
              <a:off x="1596258" y="2079730"/>
              <a:ext cx="206032" cy="17169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3" name="Straight Connector 12"/>
            <p:cNvCxnSpPr>
              <a:stCxn id="8" idx="4"/>
              <a:endCxn id="12" idx="0"/>
            </p:cNvCxnSpPr>
            <p:nvPr/>
          </p:nvCxnSpPr>
          <p:spPr bwMode="auto">
            <a:xfrm>
              <a:off x="1699274" y="1905352"/>
              <a:ext cx="0" cy="1743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14" name="Straight Connector 13"/>
            <p:cNvCxnSpPr>
              <a:stCxn id="11" idx="4"/>
              <a:endCxn id="8" idx="0"/>
            </p:cNvCxnSpPr>
            <p:nvPr/>
          </p:nvCxnSpPr>
          <p:spPr bwMode="auto">
            <a:xfrm>
              <a:off x="1699274" y="1562796"/>
              <a:ext cx="0" cy="170862"/>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5" name="Oval 14"/>
            <p:cNvSpPr/>
            <p:nvPr/>
          </p:nvSpPr>
          <p:spPr bwMode="auto">
            <a:xfrm>
              <a:off x="2491185" y="1732905"/>
              <a:ext cx="206032" cy="171694"/>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6" name="Straight Connector 15"/>
            <p:cNvCxnSpPr>
              <a:stCxn id="15" idx="2"/>
              <a:endCxn id="9" idx="6"/>
            </p:cNvCxnSpPr>
            <p:nvPr/>
          </p:nvCxnSpPr>
          <p:spPr bwMode="auto">
            <a:xfrm flipH="1">
              <a:off x="2249754" y="1818753"/>
              <a:ext cx="241431"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7" name="Oval 16"/>
            <p:cNvSpPr/>
            <p:nvPr/>
          </p:nvSpPr>
          <p:spPr bwMode="auto">
            <a:xfrm>
              <a:off x="2938648" y="1732154"/>
              <a:ext cx="206032" cy="171694"/>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8" name="Straight Connector 17"/>
            <p:cNvCxnSpPr>
              <a:stCxn id="17" idx="2"/>
              <a:endCxn id="15" idx="6"/>
            </p:cNvCxnSpPr>
            <p:nvPr/>
          </p:nvCxnSpPr>
          <p:spPr bwMode="auto">
            <a:xfrm flipH="1">
              <a:off x="2697217" y="1818000"/>
              <a:ext cx="241431" cy="752"/>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9" name="Oval 18"/>
            <p:cNvSpPr/>
            <p:nvPr/>
          </p:nvSpPr>
          <p:spPr bwMode="auto">
            <a:xfrm>
              <a:off x="2491185" y="1390350"/>
              <a:ext cx="206032" cy="17169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20" name="Oval 19"/>
            <p:cNvSpPr/>
            <p:nvPr/>
          </p:nvSpPr>
          <p:spPr bwMode="auto">
            <a:xfrm>
              <a:off x="2491185" y="2078978"/>
              <a:ext cx="206032" cy="17169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1" name="Straight Connector 20"/>
            <p:cNvCxnSpPr>
              <a:stCxn id="15" idx="4"/>
              <a:endCxn id="20" idx="0"/>
            </p:cNvCxnSpPr>
            <p:nvPr/>
          </p:nvCxnSpPr>
          <p:spPr bwMode="auto">
            <a:xfrm>
              <a:off x="2594201" y="1904599"/>
              <a:ext cx="0" cy="1743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22" name="Straight Connector 21"/>
            <p:cNvCxnSpPr>
              <a:stCxn id="19" idx="4"/>
              <a:endCxn id="15" idx="0"/>
            </p:cNvCxnSpPr>
            <p:nvPr/>
          </p:nvCxnSpPr>
          <p:spPr bwMode="auto">
            <a:xfrm>
              <a:off x="2594201" y="1562044"/>
              <a:ext cx="0" cy="170862"/>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3" name="Oval 22"/>
            <p:cNvSpPr/>
            <p:nvPr/>
          </p:nvSpPr>
          <p:spPr bwMode="auto">
            <a:xfrm>
              <a:off x="3382821" y="1732154"/>
              <a:ext cx="206032" cy="171694"/>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4" name="Straight Connector 23"/>
            <p:cNvCxnSpPr>
              <a:stCxn id="23" idx="2"/>
              <a:endCxn id="17" idx="6"/>
            </p:cNvCxnSpPr>
            <p:nvPr/>
          </p:nvCxnSpPr>
          <p:spPr bwMode="auto">
            <a:xfrm flipH="1">
              <a:off x="3144680" y="1818000"/>
              <a:ext cx="238140"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5" name="Oval 24"/>
            <p:cNvSpPr/>
            <p:nvPr/>
          </p:nvSpPr>
          <p:spPr bwMode="auto">
            <a:xfrm>
              <a:off x="3830284" y="1731401"/>
              <a:ext cx="206032" cy="171694"/>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6" name="Straight Connector 25"/>
            <p:cNvCxnSpPr>
              <a:stCxn id="25" idx="2"/>
              <a:endCxn id="23" idx="6"/>
            </p:cNvCxnSpPr>
            <p:nvPr/>
          </p:nvCxnSpPr>
          <p:spPr bwMode="auto">
            <a:xfrm flipH="1">
              <a:off x="3588853" y="1817248"/>
              <a:ext cx="241431" cy="752"/>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7" name="Oval 26"/>
            <p:cNvSpPr/>
            <p:nvPr/>
          </p:nvSpPr>
          <p:spPr bwMode="auto">
            <a:xfrm>
              <a:off x="3382821" y="1389598"/>
              <a:ext cx="206032" cy="17169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28" name="Oval 27"/>
            <p:cNvSpPr/>
            <p:nvPr/>
          </p:nvSpPr>
          <p:spPr bwMode="auto">
            <a:xfrm>
              <a:off x="3382821" y="2078226"/>
              <a:ext cx="206032" cy="17169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9" name="Straight Connector 28"/>
            <p:cNvCxnSpPr>
              <a:stCxn id="23" idx="4"/>
              <a:endCxn id="28" idx="0"/>
            </p:cNvCxnSpPr>
            <p:nvPr/>
          </p:nvCxnSpPr>
          <p:spPr bwMode="auto">
            <a:xfrm>
              <a:off x="3485837" y="1903847"/>
              <a:ext cx="0" cy="1743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30" name="Straight Connector 29"/>
            <p:cNvCxnSpPr>
              <a:stCxn id="27" idx="4"/>
              <a:endCxn id="23" idx="0"/>
            </p:cNvCxnSpPr>
            <p:nvPr/>
          </p:nvCxnSpPr>
          <p:spPr bwMode="auto">
            <a:xfrm>
              <a:off x="3485837" y="1561292"/>
              <a:ext cx="0" cy="170862"/>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31" name="Oval 30"/>
            <p:cNvSpPr/>
            <p:nvPr/>
          </p:nvSpPr>
          <p:spPr bwMode="auto">
            <a:xfrm>
              <a:off x="4286474" y="1731401"/>
              <a:ext cx="206032" cy="171694"/>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32" name="Straight Connector 31"/>
            <p:cNvCxnSpPr>
              <a:stCxn id="31" idx="2"/>
              <a:endCxn id="25" idx="6"/>
            </p:cNvCxnSpPr>
            <p:nvPr/>
          </p:nvCxnSpPr>
          <p:spPr bwMode="auto">
            <a:xfrm flipH="1">
              <a:off x="4036316" y="1817248"/>
              <a:ext cx="250158"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33" name="Oval 32"/>
            <p:cNvSpPr/>
            <p:nvPr/>
          </p:nvSpPr>
          <p:spPr bwMode="auto">
            <a:xfrm>
              <a:off x="4733937" y="1730649"/>
              <a:ext cx="206032" cy="171694"/>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34" name="Straight Connector 33"/>
            <p:cNvCxnSpPr>
              <a:stCxn id="33" idx="2"/>
              <a:endCxn id="31" idx="6"/>
            </p:cNvCxnSpPr>
            <p:nvPr/>
          </p:nvCxnSpPr>
          <p:spPr bwMode="auto">
            <a:xfrm flipH="1">
              <a:off x="4492506" y="1816496"/>
              <a:ext cx="241431" cy="752"/>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35" name="Oval 34"/>
            <p:cNvSpPr/>
            <p:nvPr/>
          </p:nvSpPr>
          <p:spPr bwMode="auto">
            <a:xfrm>
              <a:off x="4286474" y="1388845"/>
              <a:ext cx="206032" cy="17169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36" name="Oval 35"/>
            <p:cNvSpPr/>
            <p:nvPr/>
          </p:nvSpPr>
          <p:spPr bwMode="auto">
            <a:xfrm>
              <a:off x="4286474" y="2077474"/>
              <a:ext cx="206032" cy="17169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37" name="Straight Connector 36"/>
            <p:cNvCxnSpPr>
              <a:stCxn id="31" idx="4"/>
              <a:endCxn id="36" idx="0"/>
            </p:cNvCxnSpPr>
            <p:nvPr/>
          </p:nvCxnSpPr>
          <p:spPr bwMode="auto">
            <a:xfrm>
              <a:off x="4389490" y="1903095"/>
              <a:ext cx="0" cy="1743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38" name="Straight Connector 37"/>
            <p:cNvCxnSpPr>
              <a:stCxn id="35" idx="4"/>
              <a:endCxn id="31" idx="0"/>
            </p:cNvCxnSpPr>
            <p:nvPr/>
          </p:nvCxnSpPr>
          <p:spPr bwMode="auto">
            <a:xfrm>
              <a:off x="4389490" y="1560539"/>
              <a:ext cx="0" cy="170862"/>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39" name="Oval 38"/>
            <p:cNvSpPr/>
            <p:nvPr/>
          </p:nvSpPr>
          <p:spPr bwMode="auto">
            <a:xfrm>
              <a:off x="5178110" y="1730649"/>
              <a:ext cx="206032" cy="171694"/>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40" name="Straight Connector 39"/>
            <p:cNvCxnSpPr>
              <a:stCxn id="39" idx="2"/>
              <a:endCxn id="33" idx="6"/>
            </p:cNvCxnSpPr>
            <p:nvPr/>
          </p:nvCxnSpPr>
          <p:spPr bwMode="auto">
            <a:xfrm flipH="1">
              <a:off x="4939969" y="1816496"/>
              <a:ext cx="238140"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41" name="Oval 40"/>
            <p:cNvSpPr/>
            <p:nvPr/>
          </p:nvSpPr>
          <p:spPr bwMode="auto">
            <a:xfrm>
              <a:off x="5625573" y="1729897"/>
              <a:ext cx="206032" cy="171694"/>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42" name="Straight Connector 41"/>
            <p:cNvCxnSpPr>
              <a:stCxn id="41" idx="2"/>
              <a:endCxn id="39" idx="6"/>
            </p:cNvCxnSpPr>
            <p:nvPr/>
          </p:nvCxnSpPr>
          <p:spPr bwMode="auto">
            <a:xfrm flipH="1">
              <a:off x="5384142" y="1815744"/>
              <a:ext cx="241431" cy="752"/>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43" name="Oval 42"/>
            <p:cNvSpPr/>
            <p:nvPr/>
          </p:nvSpPr>
          <p:spPr bwMode="auto">
            <a:xfrm>
              <a:off x="5178110" y="1388094"/>
              <a:ext cx="206032" cy="17169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44" name="Oval 43"/>
            <p:cNvSpPr/>
            <p:nvPr/>
          </p:nvSpPr>
          <p:spPr bwMode="auto">
            <a:xfrm>
              <a:off x="5178110" y="2076721"/>
              <a:ext cx="206032" cy="17169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45" name="Straight Connector 44"/>
            <p:cNvCxnSpPr>
              <a:stCxn id="39" idx="4"/>
              <a:endCxn id="44" idx="0"/>
            </p:cNvCxnSpPr>
            <p:nvPr/>
          </p:nvCxnSpPr>
          <p:spPr bwMode="auto">
            <a:xfrm>
              <a:off x="5281126" y="1902343"/>
              <a:ext cx="0" cy="1743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46" name="Straight Connector 45"/>
            <p:cNvCxnSpPr>
              <a:stCxn id="43" idx="4"/>
              <a:endCxn id="39" idx="0"/>
            </p:cNvCxnSpPr>
            <p:nvPr/>
          </p:nvCxnSpPr>
          <p:spPr bwMode="auto">
            <a:xfrm>
              <a:off x="5281126" y="1559787"/>
              <a:ext cx="0" cy="170862"/>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47" name="Oval 46"/>
            <p:cNvSpPr/>
            <p:nvPr/>
          </p:nvSpPr>
          <p:spPr bwMode="auto">
            <a:xfrm>
              <a:off x="6069745" y="1729897"/>
              <a:ext cx="206032" cy="171694"/>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48" name="Straight Connector 47"/>
            <p:cNvCxnSpPr>
              <a:stCxn id="47" idx="2"/>
              <a:endCxn id="41" idx="6"/>
            </p:cNvCxnSpPr>
            <p:nvPr/>
          </p:nvCxnSpPr>
          <p:spPr bwMode="auto">
            <a:xfrm flipH="1">
              <a:off x="5831605" y="1815744"/>
              <a:ext cx="238140"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49" name="Oval 48"/>
            <p:cNvSpPr/>
            <p:nvPr/>
          </p:nvSpPr>
          <p:spPr bwMode="auto">
            <a:xfrm>
              <a:off x="6517208" y="1729145"/>
              <a:ext cx="206032" cy="171694"/>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50" name="Straight Connector 49"/>
            <p:cNvCxnSpPr>
              <a:stCxn id="49" idx="2"/>
              <a:endCxn id="47" idx="6"/>
            </p:cNvCxnSpPr>
            <p:nvPr/>
          </p:nvCxnSpPr>
          <p:spPr bwMode="auto">
            <a:xfrm flipH="1">
              <a:off x="6275777" y="1814992"/>
              <a:ext cx="241431" cy="752"/>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51" name="Oval 50"/>
            <p:cNvSpPr/>
            <p:nvPr/>
          </p:nvSpPr>
          <p:spPr bwMode="auto">
            <a:xfrm>
              <a:off x="6069745" y="1387341"/>
              <a:ext cx="206032" cy="17169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52" name="Oval 51"/>
            <p:cNvSpPr/>
            <p:nvPr/>
          </p:nvSpPr>
          <p:spPr bwMode="auto">
            <a:xfrm>
              <a:off x="6069745" y="2075969"/>
              <a:ext cx="206032" cy="17169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53" name="Straight Connector 52"/>
            <p:cNvCxnSpPr>
              <a:stCxn id="47" idx="4"/>
              <a:endCxn id="52" idx="0"/>
            </p:cNvCxnSpPr>
            <p:nvPr/>
          </p:nvCxnSpPr>
          <p:spPr bwMode="auto">
            <a:xfrm>
              <a:off x="6172761" y="1901591"/>
              <a:ext cx="0" cy="1743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54" name="Straight Connector 53"/>
            <p:cNvCxnSpPr>
              <a:stCxn id="51" idx="4"/>
              <a:endCxn id="47" idx="0"/>
            </p:cNvCxnSpPr>
            <p:nvPr/>
          </p:nvCxnSpPr>
          <p:spPr bwMode="auto">
            <a:xfrm>
              <a:off x="6172761" y="1559035"/>
              <a:ext cx="0" cy="170862"/>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55" name="Oval 54"/>
            <p:cNvSpPr/>
            <p:nvPr/>
          </p:nvSpPr>
          <p:spPr bwMode="auto">
            <a:xfrm>
              <a:off x="6964671" y="1729145"/>
              <a:ext cx="206032" cy="171694"/>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56" name="Straight Connector 55"/>
            <p:cNvCxnSpPr>
              <a:stCxn id="55" idx="2"/>
              <a:endCxn id="49" idx="6"/>
            </p:cNvCxnSpPr>
            <p:nvPr/>
          </p:nvCxnSpPr>
          <p:spPr bwMode="auto">
            <a:xfrm flipH="1">
              <a:off x="6723240" y="1814992"/>
              <a:ext cx="241431"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57" name="Oval 56"/>
            <p:cNvSpPr/>
            <p:nvPr/>
          </p:nvSpPr>
          <p:spPr bwMode="auto">
            <a:xfrm>
              <a:off x="7412134" y="1728393"/>
              <a:ext cx="206032" cy="171694"/>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58" name="Straight Connector 57"/>
            <p:cNvCxnSpPr>
              <a:stCxn id="57" idx="2"/>
              <a:endCxn id="55" idx="6"/>
            </p:cNvCxnSpPr>
            <p:nvPr/>
          </p:nvCxnSpPr>
          <p:spPr bwMode="auto">
            <a:xfrm flipH="1">
              <a:off x="7170703" y="1814239"/>
              <a:ext cx="241431" cy="752"/>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59" name="Oval 58"/>
            <p:cNvSpPr/>
            <p:nvPr/>
          </p:nvSpPr>
          <p:spPr bwMode="auto">
            <a:xfrm>
              <a:off x="6964671" y="1386589"/>
              <a:ext cx="206032" cy="17169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60" name="Oval 59"/>
            <p:cNvSpPr/>
            <p:nvPr/>
          </p:nvSpPr>
          <p:spPr bwMode="auto">
            <a:xfrm>
              <a:off x="6964671" y="2075217"/>
              <a:ext cx="206032" cy="17169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61" name="Straight Connector 60"/>
            <p:cNvCxnSpPr>
              <a:stCxn id="55" idx="4"/>
              <a:endCxn id="60" idx="0"/>
            </p:cNvCxnSpPr>
            <p:nvPr/>
          </p:nvCxnSpPr>
          <p:spPr bwMode="auto">
            <a:xfrm>
              <a:off x="7067687" y="1900838"/>
              <a:ext cx="0" cy="1743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62" name="Straight Connector 61"/>
            <p:cNvCxnSpPr>
              <a:stCxn id="59" idx="4"/>
              <a:endCxn id="55" idx="0"/>
            </p:cNvCxnSpPr>
            <p:nvPr/>
          </p:nvCxnSpPr>
          <p:spPr bwMode="auto">
            <a:xfrm>
              <a:off x="7067687" y="1558283"/>
              <a:ext cx="0" cy="170862"/>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63" name="Oval 62"/>
            <p:cNvSpPr/>
            <p:nvPr/>
          </p:nvSpPr>
          <p:spPr>
            <a:xfrm>
              <a:off x="3306618" y="1022684"/>
              <a:ext cx="754222" cy="1624693"/>
            </a:xfrm>
            <a:prstGeom prst="ellipse">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FFFFFF"/>
                </a:solidFill>
              </a:endParaRPr>
            </a:p>
          </p:txBody>
        </p:sp>
        <p:sp>
          <p:nvSpPr>
            <p:cNvPr id="64" name="Oval 63"/>
            <p:cNvSpPr/>
            <p:nvPr/>
          </p:nvSpPr>
          <p:spPr>
            <a:xfrm>
              <a:off x="5105414" y="1001893"/>
              <a:ext cx="754222" cy="1624693"/>
            </a:xfrm>
            <a:prstGeom prst="ellipse">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FFFFFF"/>
                </a:solidFill>
              </a:endParaRPr>
            </a:p>
          </p:txBody>
        </p:sp>
        <p:sp>
          <p:nvSpPr>
            <p:cNvPr id="65" name="Rectangle 64"/>
            <p:cNvSpPr/>
            <p:nvPr/>
          </p:nvSpPr>
          <p:spPr>
            <a:xfrm>
              <a:off x="4176410" y="1014038"/>
              <a:ext cx="737605" cy="166664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FFFFFF"/>
                </a:solidFill>
              </a:endParaRPr>
            </a:p>
          </p:txBody>
        </p:sp>
        <p:sp>
          <p:nvSpPr>
            <p:cNvPr id="66" name="Oval 65"/>
            <p:cNvSpPr/>
            <p:nvPr/>
          </p:nvSpPr>
          <p:spPr bwMode="auto">
            <a:xfrm>
              <a:off x="7837671" y="1722894"/>
              <a:ext cx="206032" cy="171694"/>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67" name="Oval 66"/>
            <p:cNvSpPr/>
            <p:nvPr/>
          </p:nvSpPr>
          <p:spPr bwMode="auto">
            <a:xfrm>
              <a:off x="8285134" y="1722142"/>
              <a:ext cx="206032" cy="171694"/>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68" name="Straight Connector 67"/>
            <p:cNvCxnSpPr>
              <a:stCxn id="67" idx="2"/>
              <a:endCxn id="66" idx="6"/>
            </p:cNvCxnSpPr>
            <p:nvPr/>
          </p:nvCxnSpPr>
          <p:spPr bwMode="auto">
            <a:xfrm flipH="1">
              <a:off x="8043703" y="1807988"/>
              <a:ext cx="241431" cy="752"/>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69" name="Oval 68"/>
            <p:cNvSpPr/>
            <p:nvPr/>
          </p:nvSpPr>
          <p:spPr bwMode="auto">
            <a:xfrm>
              <a:off x="7837671" y="1380338"/>
              <a:ext cx="206032" cy="17169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70" name="Oval 69"/>
            <p:cNvSpPr/>
            <p:nvPr/>
          </p:nvSpPr>
          <p:spPr bwMode="auto">
            <a:xfrm>
              <a:off x="7837671" y="2068966"/>
              <a:ext cx="206032" cy="17169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71" name="Straight Connector 70"/>
            <p:cNvCxnSpPr>
              <a:stCxn id="66" idx="4"/>
              <a:endCxn id="70" idx="0"/>
            </p:cNvCxnSpPr>
            <p:nvPr/>
          </p:nvCxnSpPr>
          <p:spPr bwMode="auto">
            <a:xfrm>
              <a:off x="7940687" y="1894587"/>
              <a:ext cx="0" cy="1743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72" name="Straight Connector 71"/>
            <p:cNvCxnSpPr>
              <a:stCxn id="69" idx="4"/>
              <a:endCxn id="66" idx="0"/>
            </p:cNvCxnSpPr>
            <p:nvPr/>
          </p:nvCxnSpPr>
          <p:spPr bwMode="auto">
            <a:xfrm>
              <a:off x="7940687" y="1552032"/>
              <a:ext cx="0" cy="170862"/>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73" name="Straight Connector 72"/>
            <p:cNvCxnSpPr>
              <a:endCxn id="67" idx="6"/>
            </p:cNvCxnSpPr>
            <p:nvPr/>
          </p:nvCxnSpPr>
          <p:spPr bwMode="auto">
            <a:xfrm flipH="1">
              <a:off x="8491166" y="1805398"/>
              <a:ext cx="257298" cy="2591"/>
            </a:xfrm>
            <a:prstGeom prst="line">
              <a:avLst/>
            </a:prstGeom>
            <a:noFill/>
            <a:ln w="25400" cap="flat" cmpd="sng" algn="ctr">
              <a:solidFill>
                <a:srgbClr val="000000"/>
              </a:solidFill>
              <a:prstDash val="sysDash"/>
            </a:ln>
            <a:effectLst>
              <a:outerShdw blurRad="40000" dist="20000" dir="5400000" rotWithShape="0">
                <a:srgbClr val="000000">
                  <a:alpha val="38000"/>
                </a:srgbClr>
              </a:outerShdw>
            </a:effectLst>
          </p:spPr>
        </p:cxnSp>
        <p:sp>
          <p:nvSpPr>
            <p:cNvPr id="74" name="Oval 73"/>
            <p:cNvSpPr/>
            <p:nvPr/>
          </p:nvSpPr>
          <p:spPr bwMode="auto">
            <a:xfrm>
              <a:off x="758662" y="1737642"/>
              <a:ext cx="206032" cy="171694"/>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75" name="Oval 74"/>
            <p:cNvSpPr/>
            <p:nvPr/>
          </p:nvSpPr>
          <p:spPr bwMode="auto">
            <a:xfrm>
              <a:off x="1206126" y="1736889"/>
              <a:ext cx="206032" cy="171694"/>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76" name="Straight Connector 75"/>
            <p:cNvCxnSpPr>
              <a:stCxn id="75" idx="2"/>
              <a:endCxn id="74" idx="6"/>
            </p:cNvCxnSpPr>
            <p:nvPr/>
          </p:nvCxnSpPr>
          <p:spPr bwMode="auto">
            <a:xfrm flipH="1">
              <a:off x="964694" y="1822737"/>
              <a:ext cx="241431" cy="752"/>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77" name="Oval 76"/>
            <p:cNvSpPr/>
            <p:nvPr/>
          </p:nvSpPr>
          <p:spPr bwMode="auto">
            <a:xfrm>
              <a:off x="758662" y="1395086"/>
              <a:ext cx="206032" cy="17169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4C636F">
                    <a:lumMod val="75000"/>
                  </a:srgbClr>
                </a:solidFill>
                <a:latin typeface="Calibri"/>
              </a:endParaRPr>
            </a:p>
          </p:txBody>
        </p:sp>
        <p:sp>
          <p:nvSpPr>
            <p:cNvPr id="78" name="Oval 77"/>
            <p:cNvSpPr/>
            <p:nvPr/>
          </p:nvSpPr>
          <p:spPr bwMode="auto">
            <a:xfrm>
              <a:off x="758662" y="2083714"/>
              <a:ext cx="206032" cy="17169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79" name="Straight Connector 78"/>
            <p:cNvCxnSpPr>
              <a:stCxn id="74" idx="4"/>
              <a:endCxn id="78" idx="0"/>
            </p:cNvCxnSpPr>
            <p:nvPr/>
          </p:nvCxnSpPr>
          <p:spPr bwMode="auto">
            <a:xfrm>
              <a:off x="861678" y="1909336"/>
              <a:ext cx="0" cy="1743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80" name="Straight Connector 79"/>
            <p:cNvCxnSpPr>
              <a:stCxn id="77" idx="4"/>
              <a:endCxn id="74" idx="0"/>
            </p:cNvCxnSpPr>
            <p:nvPr/>
          </p:nvCxnSpPr>
          <p:spPr bwMode="auto">
            <a:xfrm>
              <a:off x="861678" y="1566780"/>
              <a:ext cx="0" cy="170862"/>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81" name="Straight Connector 80"/>
            <p:cNvCxnSpPr/>
            <p:nvPr/>
          </p:nvCxnSpPr>
          <p:spPr bwMode="auto">
            <a:xfrm flipH="1">
              <a:off x="485655" y="1824127"/>
              <a:ext cx="257298" cy="2591"/>
            </a:xfrm>
            <a:prstGeom prst="line">
              <a:avLst/>
            </a:prstGeom>
            <a:noFill/>
            <a:ln w="25400" cap="flat" cmpd="sng" algn="ctr">
              <a:solidFill>
                <a:srgbClr val="000000"/>
              </a:solidFill>
              <a:prstDash val="sysDash"/>
            </a:ln>
            <a:effectLst>
              <a:outerShdw blurRad="40000" dist="20000" dir="5400000" rotWithShape="0">
                <a:srgbClr val="000000">
                  <a:alpha val="38000"/>
                </a:srgbClr>
              </a:outerShdw>
            </a:effectLst>
          </p:spPr>
        </p:cxnSp>
      </p:grpSp>
      <p:grpSp>
        <p:nvGrpSpPr>
          <p:cNvPr id="167" name="Group 166"/>
          <p:cNvGrpSpPr/>
          <p:nvPr/>
        </p:nvGrpSpPr>
        <p:grpSpPr>
          <a:xfrm>
            <a:off x="149759" y="3839326"/>
            <a:ext cx="3733815" cy="776844"/>
            <a:chOff x="375655" y="4858903"/>
            <a:chExt cx="4216844" cy="877341"/>
          </a:xfrm>
        </p:grpSpPr>
        <p:cxnSp>
          <p:nvCxnSpPr>
            <p:cNvPr id="168" name="Straight Connector 167"/>
            <p:cNvCxnSpPr>
              <a:endCxn id="237" idx="6"/>
            </p:cNvCxnSpPr>
            <p:nvPr/>
          </p:nvCxnSpPr>
          <p:spPr bwMode="auto">
            <a:xfrm flipH="1">
              <a:off x="848487" y="5299168"/>
              <a:ext cx="123212"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169" name="Straight Connector 168"/>
            <p:cNvCxnSpPr>
              <a:stCxn id="228" idx="2"/>
            </p:cNvCxnSpPr>
            <p:nvPr/>
          </p:nvCxnSpPr>
          <p:spPr bwMode="auto">
            <a:xfrm flipH="1">
              <a:off x="4004473" y="5291850"/>
              <a:ext cx="123212"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70" name="Oval 169"/>
            <p:cNvSpPr/>
            <p:nvPr/>
          </p:nvSpPr>
          <p:spPr bwMode="auto">
            <a:xfrm>
              <a:off x="942441" y="5252591"/>
              <a:ext cx="105146" cy="89774"/>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171" name="Oval 170"/>
            <p:cNvSpPr/>
            <p:nvPr/>
          </p:nvSpPr>
          <p:spPr bwMode="auto">
            <a:xfrm>
              <a:off x="1170800" y="5252197"/>
              <a:ext cx="105146" cy="89774"/>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72" name="Straight Connector 171"/>
            <p:cNvCxnSpPr>
              <a:stCxn id="171" idx="2"/>
              <a:endCxn id="170" idx="6"/>
            </p:cNvCxnSpPr>
            <p:nvPr/>
          </p:nvCxnSpPr>
          <p:spPr bwMode="auto">
            <a:xfrm flipH="1">
              <a:off x="1047587" y="5297084"/>
              <a:ext cx="123212" cy="393"/>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73" name="Oval 172"/>
            <p:cNvSpPr/>
            <p:nvPr/>
          </p:nvSpPr>
          <p:spPr bwMode="auto">
            <a:xfrm>
              <a:off x="942441" y="5073477"/>
              <a:ext cx="105146" cy="8977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4C636F">
                    <a:lumMod val="75000"/>
                  </a:srgbClr>
                </a:solidFill>
                <a:latin typeface="Calibri"/>
              </a:endParaRPr>
            </a:p>
          </p:txBody>
        </p:sp>
        <p:sp>
          <p:nvSpPr>
            <p:cNvPr id="174" name="Oval 173"/>
            <p:cNvSpPr/>
            <p:nvPr/>
          </p:nvSpPr>
          <p:spPr bwMode="auto">
            <a:xfrm>
              <a:off x="942441" y="5433543"/>
              <a:ext cx="105146" cy="8977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75" name="Straight Connector 174"/>
            <p:cNvCxnSpPr>
              <a:stCxn id="170" idx="4"/>
              <a:endCxn id="174" idx="0"/>
            </p:cNvCxnSpPr>
            <p:nvPr/>
          </p:nvCxnSpPr>
          <p:spPr bwMode="auto">
            <a:xfrm>
              <a:off x="995014" y="5342365"/>
              <a:ext cx="0" cy="911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176" name="Straight Connector 175"/>
            <p:cNvCxnSpPr>
              <a:stCxn id="173" idx="4"/>
              <a:endCxn id="170" idx="0"/>
            </p:cNvCxnSpPr>
            <p:nvPr/>
          </p:nvCxnSpPr>
          <p:spPr bwMode="auto">
            <a:xfrm>
              <a:off x="995014" y="5163251"/>
              <a:ext cx="0" cy="8933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77" name="Oval 176"/>
            <p:cNvSpPr/>
            <p:nvPr/>
          </p:nvSpPr>
          <p:spPr bwMode="auto">
            <a:xfrm>
              <a:off x="1399158" y="5252197"/>
              <a:ext cx="105146" cy="89774"/>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78" name="Straight Connector 177"/>
            <p:cNvCxnSpPr>
              <a:stCxn id="177" idx="2"/>
              <a:endCxn id="171" idx="6"/>
            </p:cNvCxnSpPr>
            <p:nvPr/>
          </p:nvCxnSpPr>
          <p:spPr bwMode="auto">
            <a:xfrm flipH="1">
              <a:off x="1275945" y="5297084"/>
              <a:ext cx="123212"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79" name="Oval 178"/>
            <p:cNvSpPr/>
            <p:nvPr/>
          </p:nvSpPr>
          <p:spPr bwMode="auto">
            <a:xfrm>
              <a:off x="1627516" y="5251804"/>
              <a:ext cx="105146" cy="89774"/>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80" name="Straight Connector 179"/>
            <p:cNvCxnSpPr>
              <a:stCxn id="179" idx="2"/>
              <a:endCxn id="177" idx="6"/>
            </p:cNvCxnSpPr>
            <p:nvPr/>
          </p:nvCxnSpPr>
          <p:spPr bwMode="auto">
            <a:xfrm flipH="1">
              <a:off x="1504304" y="5296691"/>
              <a:ext cx="123212" cy="393"/>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81" name="Oval 180"/>
            <p:cNvSpPr/>
            <p:nvPr/>
          </p:nvSpPr>
          <p:spPr bwMode="auto">
            <a:xfrm>
              <a:off x="1399158" y="5073084"/>
              <a:ext cx="105146" cy="8977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182" name="Oval 181"/>
            <p:cNvSpPr/>
            <p:nvPr/>
          </p:nvSpPr>
          <p:spPr bwMode="auto">
            <a:xfrm>
              <a:off x="1399158" y="5433149"/>
              <a:ext cx="105146" cy="8977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83" name="Straight Connector 182"/>
            <p:cNvCxnSpPr>
              <a:stCxn id="177" idx="4"/>
              <a:endCxn id="182" idx="0"/>
            </p:cNvCxnSpPr>
            <p:nvPr/>
          </p:nvCxnSpPr>
          <p:spPr bwMode="auto">
            <a:xfrm>
              <a:off x="1451731" y="5341971"/>
              <a:ext cx="0" cy="911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184" name="Straight Connector 183"/>
            <p:cNvCxnSpPr>
              <a:stCxn id="181" idx="4"/>
              <a:endCxn id="177" idx="0"/>
            </p:cNvCxnSpPr>
            <p:nvPr/>
          </p:nvCxnSpPr>
          <p:spPr bwMode="auto">
            <a:xfrm>
              <a:off x="1451731" y="5162858"/>
              <a:ext cx="0" cy="8933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85" name="Oval 184"/>
            <p:cNvSpPr/>
            <p:nvPr/>
          </p:nvSpPr>
          <p:spPr bwMode="auto">
            <a:xfrm>
              <a:off x="1854195" y="5251804"/>
              <a:ext cx="105146" cy="89774"/>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86" name="Straight Connector 185"/>
            <p:cNvCxnSpPr>
              <a:stCxn id="185" idx="2"/>
              <a:endCxn id="179" idx="6"/>
            </p:cNvCxnSpPr>
            <p:nvPr/>
          </p:nvCxnSpPr>
          <p:spPr bwMode="auto">
            <a:xfrm flipH="1">
              <a:off x="1732663" y="5296691"/>
              <a:ext cx="121533"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87" name="Oval 186"/>
            <p:cNvSpPr/>
            <p:nvPr/>
          </p:nvSpPr>
          <p:spPr bwMode="auto">
            <a:xfrm>
              <a:off x="2082554" y="5251410"/>
              <a:ext cx="105146" cy="89774"/>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88" name="Straight Connector 187"/>
            <p:cNvCxnSpPr>
              <a:stCxn id="187" idx="2"/>
              <a:endCxn id="185" idx="6"/>
            </p:cNvCxnSpPr>
            <p:nvPr/>
          </p:nvCxnSpPr>
          <p:spPr bwMode="auto">
            <a:xfrm flipH="1">
              <a:off x="1959342" y="5296297"/>
              <a:ext cx="123212" cy="393"/>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89" name="Oval 188"/>
            <p:cNvSpPr/>
            <p:nvPr/>
          </p:nvSpPr>
          <p:spPr bwMode="auto">
            <a:xfrm>
              <a:off x="1854195" y="5072691"/>
              <a:ext cx="105146" cy="8977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190" name="Oval 189"/>
            <p:cNvSpPr/>
            <p:nvPr/>
          </p:nvSpPr>
          <p:spPr bwMode="auto">
            <a:xfrm>
              <a:off x="1854195" y="5432756"/>
              <a:ext cx="105146" cy="8977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91" name="Straight Connector 190"/>
            <p:cNvCxnSpPr>
              <a:stCxn id="185" idx="4"/>
              <a:endCxn id="190" idx="0"/>
            </p:cNvCxnSpPr>
            <p:nvPr/>
          </p:nvCxnSpPr>
          <p:spPr bwMode="auto">
            <a:xfrm>
              <a:off x="1906769" y="5341578"/>
              <a:ext cx="0" cy="911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192" name="Straight Connector 191"/>
            <p:cNvCxnSpPr>
              <a:stCxn id="189" idx="4"/>
              <a:endCxn id="185" idx="0"/>
            </p:cNvCxnSpPr>
            <p:nvPr/>
          </p:nvCxnSpPr>
          <p:spPr bwMode="auto">
            <a:xfrm>
              <a:off x="1906769" y="5162465"/>
              <a:ext cx="0" cy="8933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93" name="Oval 192"/>
            <p:cNvSpPr/>
            <p:nvPr/>
          </p:nvSpPr>
          <p:spPr bwMode="auto">
            <a:xfrm>
              <a:off x="2315366" y="5251410"/>
              <a:ext cx="105146" cy="89774"/>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94" name="Straight Connector 193"/>
            <p:cNvCxnSpPr>
              <a:stCxn id="193" idx="2"/>
              <a:endCxn id="187" idx="6"/>
            </p:cNvCxnSpPr>
            <p:nvPr/>
          </p:nvCxnSpPr>
          <p:spPr bwMode="auto">
            <a:xfrm flipH="1">
              <a:off x="2187700" y="5296297"/>
              <a:ext cx="127666"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95" name="Oval 194"/>
            <p:cNvSpPr/>
            <p:nvPr/>
          </p:nvSpPr>
          <p:spPr bwMode="auto">
            <a:xfrm>
              <a:off x="2543724" y="5251017"/>
              <a:ext cx="105146" cy="89774"/>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96" name="Straight Connector 195"/>
            <p:cNvCxnSpPr>
              <a:stCxn id="195" idx="2"/>
              <a:endCxn id="193" idx="6"/>
            </p:cNvCxnSpPr>
            <p:nvPr/>
          </p:nvCxnSpPr>
          <p:spPr bwMode="auto">
            <a:xfrm flipH="1">
              <a:off x="2420513" y="5295904"/>
              <a:ext cx="123212" cy="393"/>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197" name="Oval 196"/>
            <p:cNvSpPr/>
            <p:nvPr/>
          </p:nvSpPr>
          <p:spPr bwMode="auto">
            <a:xfrm>
              <a:off x="2315366" y="5072297"/>
              <a:ext cx="105146" cy="8977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198" name="Oval 197"/>
            <p:cNvSpPr/>
            <p:nvPr/>
          </p:nvSpPr>
          <p:spPr bwMode="auto">
            <a:xfrm>
              <a:off x="2315366" y="5432363"/>
              <a:ext cx="105146" cy="8977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199" name="Straight Connector 198"/>
            <p:cNvCxnSpPr>
              <a:stCxn id="193" idx="4"/>
              <a:endCxn id="198" idx="0"/>
            </p:cNvCxnSpPr>
            <p:nvPr/>
          </p:nvCxnSpPr>
          <p:spPr bwMode="auto">
            <a:xfrm>
              <a:off x="2367939" y="5341184"/>
              <a:ext cx="0" cy="911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200" name="Straight Connector 199"/>
            <p:cNvCxnSpPr>
              <a:stCxn id="197" idx="4"/>
              <a:endCxn id="193" idx="0"/>
            </p:cNvCxnSpPr>
            <p:nvPr/>
          </p:nvCxnSpPr>
          <p:spPr bwMode="auto">
            <a:xfrm>
              <a:off x="2367939" y="5162071"/>
              <a:ext cx="0" cy="8933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01" name="Oval 200"/>
            <p:cNvSpPr/>
            <p:nvPr/>
          </p:nvSpPr>
          <p:spPr bwMode="auto">
            <a:xfrm>
              <a:off x="2770403" y="5251017"/>
              <a:ext cx="105146" cy="89774"/>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02" name="Straight Connector 201"/>
            <p:cNvCxnSpPr>
              <a:stCxn id="201" idx="2"/>
              <a:endCxn id="195" idx="6"/>
            </p:cNvCxnSpPr>
            <p:nvPr/>
          </p:nvCxnSpPr>
          <p:spPr bwMode="auto">
            <a:xfrm flipH="1">
              <a:off x="2648871" y="5295904"/>
              <a:ext cx="121533"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03" name="Oval 202"/>
            <p:cNvSpPr/>
            <p:nvPr/>
          </p:nvSpPr>
          <p:spPr bwMode="auto">
            <a:xfrm>
              <a:off x="2998762" y="5250624"/>
              <a:ext cx="105146" cy="89774"/>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04" name="Straight Connector 203"/>
            <p:cNvCxnSpPr>
              <a:stCxn id="203" idx="2"/>
              <a:endCxn id="201" idx="6"/>
            </p:cNvCxnSpPr>
            <p:nvPr/>
          </p:nvCxnSpPr>
          <p:spPr bwMode="auto">
            <a:xfrm flipH="1">
              <a:off x="2875550" y="5295511"/>
              <a:ext cx="123212" cy="393"/>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05" name="Oval 204"/>
            <p:cNvSpPr/>
            <p:nvPr/>
          </p:nvSpPr>
          <p:spPr bwMode="auto">
            <a:xfrm>
              <a:off x="2770403" y="5071904"/>
              <a:ext cx="105146" cy="8977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206" name="Oval 205"/>
            <p:cNvSpPr/>
            <p:nvPr/>
          </p:nvSpPr>
          <p:spPr bwMode="auto">
            <a:xfrm>
              <a:off x="2770403" y="5431969"/>
              <a:ext cx="105146" cy="8977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07" name="Straight Connector 206"/>
            <p:cNvCxnSpPr>
              <a:stCxn id="201" idx="4"/>
              <a:endCxn id="206" idx="0"/>
            </p:cNvCxnSpPr>
            <p:nvPr/>
          </p:nvCxnSpPr>
          <p:spPr bwMode="auto">
            <a:xfrm>
              <a:off x="2822977" y="5340791"/>
              <a:ext cx="0" cy="911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208" name="Straight Connector 207"/>
            <p:cNvCxnSpPr>
              <a:stCxn id="205" idx="4"/>
              <a:endCxn id="201" idx="0"/>
            </p:cNvCxnSpPr>
            <p:nvPr/>
          </p:nvCxnSpPr>
          <p:spPr bwMode="auto">
            <a:xfrm>
              <a:off x="2822977" y="5161678"/>
              <a:ext cx="0" cy="8933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09" name="Oval 208"/>
            <p:cNvSpPr/>
            <p:nvPr/>
          </p:nvSpPr>
          <p:spPr bwMode="auto">
            <a:xfrm>
              <a:off x="3225441" y="5250624"/>
              <a:ext cx="105146" cy="89774"/>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10" name="Straight Connector 209"/>
            <p:cNvCxnSpPr>
              <a:stCxn id="209" idx="2"/>
              <a:endCxn id="203" idx="6"/>
            </p:cNvCxnSpPr>
            <p:nvPr/>
          </p:nvCxnSpPr>
          <p:spPr bwMode="auto">
            <a:xfrm flipH="1">
              <a:off x="3103908" y="5295511"/>
              <a:ext cx="121533"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11" name="Oval 210"/>
            <p:cNvSpPr/>
            <p:nvPr/>
          </p:nvSpPr>
          <p:spPr bwMode="auto">
            <a:xfrm>
              <a:off x="3453799" y="5250231"/>
              <a:ext cx="105146" cy="89774"/>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12" name="Straight Connector 211"/>
            <p:cNvCxnSpPr>
              <a:stCxn id="211" idx="2"/>
              <a:endCxn id="209" idx="6"/>
            </p:cNvCxnSpPr>
            <p:nvPr/>
          </p:nvCxnSpPr>
          <p:spPr bwMode="auto">
            <a:xfrm flipH="1">
              <a:off x="3330587" y="5295117"/>
              <a:ext cx="123212" cy="393"/>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13" name="Oval 212"/>
            <p:cNvSpPr/>
            <p:nvPr/>
          </p:nvSpPr>
          <p:spPr bwMode="auto">
            <a:xfrm>
              <a:off x="3225441" y="5071510"/>
              <a:ext cx="105146" cy="8977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214" name="Oval 213"/>
            <p:cNvSpPr/>
            <p:nvPr/>
          </p:nvSpPr>
          <p:spPr bwMode="auto">
            <a:xfrm>
              <a:off x="3225441" y="5431576"/>
              <a:ext cx="105146" cy="8977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15" name="Straight Connector 214"/>
            <p:cNvCxnSpPr>
              <a:stCxn id="209" idx="4"/>
              <a:endCxn id="214" idx="0"/>
            </p:cNvCxnSpPr>
            <p:nvPr/>
          </p:nvCxnSpPr>
          <p:spPr bwMode="auto">
            <a:xfrm>
              <a:off x="3278014" y="5340398"/>
              <a:ext cx="0" cy="911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216" name="Straight Connector 215"/>
            <p:cNvCxnSpPr>
              <a:stCxn id="213" idx="4"/>
              <a:endCxn id="209" idx="0"/>
            </p:cNvCxnSpPr>
            <p:nvPr/>
          </p:nvCxnSpPr>
          <p:spPr bwMode="auto">
            <a:xfrm>
              <a:off x="3278014" y="5161285"/>
              <a:ext cx="0" cy="8933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17" name="Oval 216"/>
            <p:cNvSpPr/>
            <p:nvPr/>
          </p:nvSpPr>
          <p:spPr bwMode="auto">
            <a:xfrm>
              <a:off x="3682158" y="5250231"/>
              <a:ext cx="105146" cy="89774"/>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18" name="Straight Connector 217"/>
            <p:cNvCxnSpPr>
              <a:stCxn id="217" idx="2"/>
              <a:endCxn id="211" idx="6"/>
            </p:cNvCxnSpPr>
            <p:nvPr/>
          </p:nvCxnSpPr>
          <p:spPr bwMode="auto">
            <a:xfrm flipH="1">
              <a:off x="3558946" y="5295117"/>
              <a:ext cx="123212"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19" name="Oval 218"/>
            <p:cNvSpPr/>
            <p:nvPr/>
          </p:nvSpPr>
          <p:spPr bwMode="auto">
            <a:xfrm>
              <a:off x="3910516" y="5249838"/>
              <a:ext cx="105146" cy="89774"/>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20" name="Straight Connector 219"/>
            <p:cNvCxnSpPr>
              <a:stCxn id="219" idx="2"/>
              <a:endCxn id="217" idx="6"/>
            </p:cNvCxnSpPr>
            <p:nvPr/>
          </p:nvCxnSpPr>
          <p:spPr bwMode="auto">
            <a:xfrm flipH="1">
              <a:off x="3787304" y="5294724"/>
              <a:ext cx="123212" cy="393"/>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21" name="Oval 220"/>
            <p:cNvSpPr/>
            <p:nvPr/>
          </p:nvSpPr>
          <p:spPr bwMode="auto">
            <a:xfrm>
              <a:off x="3682158" y="5071117"/>
              <a:ext cx="105146" cy="8977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222" name="Oval 221"/>
            <p:cNvSpPr/>
            <p:nvPr/>
          </p:nvSpPr>
          <p:spPr bwMode="auto">
            <a:xfrm>
              <a:off x="3682158" y="5431182"/>
              <a:ext cx="105146" cy="8977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23" name="Straight Connector 222"/>
            <p:cNvCxnSpPr>
              <a:stCxn id="217" idx="4"/>
              <a:endCxn id="222" idx="0"/>
            </p:cNvCxnSpPr>
            <p:nvPr/>
          </p:nvCxnSpPr>
          <p:spPr bwMode="auto">
            <a:xfrm>
              <a:off x="3734731" y="5340005"/>
              <a:ext cx="0" cy="911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224" name="Straight Connector 223"/>
            <p:cNvCxnSpPr>
              <a:stCxn id="221" idx="4"/>
              <a:endCxn id="217" idx="0"/>
            </p:cNvCxnSpPr>
            <p:nvPr/>
          </p:nvCxnSpPr>
          <p:spPr bwMode="auto">
            <a:xfrm>
              <a:off x="3734731" y="5160891"/>
              <a:ext cx="0" cy="8933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25" name="Oval 224"/>
            <p:cNvSpPr/>
            <p:nvPr/>
          </p:nvSpPr>
          <p:spPr>
            <a:xfrm>
              <a:off x="1815306" y="4880841"/>
              <a:ext cx="384910" cy="849509"/>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FFFFFF"/>
                </a:solidFill>
              </a:endParaRPr>
            </a:p>
          </p:txBody>
        </p:sp>
        <p:sp>
          <p:nvSpPr>
            <p:cNvPr id="226" name="Oval 225"/>
            <p:cNvSpPr/>
            <p:nvPr/>
          </p:nvSpPr>
          <p:spPr>
            <a:xfrm>
              <a:off x="2733304" y="4869970"/>
              <a:ext cx="384910" cy="849509"/>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FFFFFF"/>
                </a:solidFill>
              </a:endParaRPr>
            </a:p>
          </p:txBody>
        </p:sp>
        <p:sp>
          <p:nvSpPr>
            <p:cNvPr id="227" name="Rectangle 226"/>
            <p:cNvSpPr/>
            <p:nvPr/>
          </p:nvSpPr>
          <p:spPr>
            <a:xfrm>
              <a:off x="2289397" y="4858903"/>
              <a:ext cx="376429" cy="87144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FFFFFF"/>
                </a:solidFill>
              </a:endParaRPr>
            </a:p>
          </p:txBody>
        </p:sp>
        <p:sp>
          <p:nvSpPr>
            <p:cNvPr id="228" name="Oval 227"/>
            <p:cNvSpPr/>
            <p:nvPr/>
          </p:nvSpPr>
          <p:spPr bwMode="auto">
            <a:xfrm>
              <a:off x="4127685" y="5246962"/>
              <a:ext cx="105146" cy="89774"/>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229" name="Oval 228"/>
            <p:cNvSpPr/>
            <p:nvPr/>
          </p:nvSpPr>
          <p:spPr bwMode="auto">
            <a:xfrm>
              <a:off x="4356043" y="5246569"/>
              <a:ext cx="105146" cy="89774"/>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30" name="Straight Connector 229"/>
            <p:cNvCxnSpPr>
              <a:stCxn id="229" idx="2"/>
              <a:endCxn id="228" idx="6"/>
            </p:cNvCxnSpPr>
            <p:nvPr/>
          </p:nvCxnSpPr>
          <p:spPr bwMode="auto">
            <a:xfrm flipH="1">
              <a:off x="4232831" y="5291456"/>
              <a:ext cx="123212" cy="393"/>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31" name="Oval 230"/>
            <p:cNvSpPr/>
            <p:nvPr/>
          </p:nvSpPr>
          <p:spPr bwMode="auto">
            <a:xfrm>
              <a:off x="4127685" y="5067848"/>
              <a:ext cx="105146" cy="8977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232" name="Oval 231"/>
            <p:cNvSpPr/>
            <p:nvPr/>
          </p:nvSpPr>
          <p:spPr bwMode="auto">
            <a:xfrm>
              <a:off x="4127685" y="5427914"/>
              <a:ext cx="105146" cy="8977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33" name="Straight Connector 232"/>
            <p:cNvCxnSpPr>
              <a:stCxn id="228" idx="4"/>
              <a:endCxn id="232" idx="0"/>
            </p:cNvCxnSpPr>
            <p:nvPr/>
          </p:nvCxnSpPr>
          <p:spPr bwMode="auto">
            <a:xfrm>
              <a:off x="4180258" y="5336736"/>
              <a:ext cx="0" cy="911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234" name="Straight Connector 233"/>
            <p:cNvCxnSpPr>
              <a:stCxn id="231" idx="4"/>
              <a:endCxn id="228" idx="0"/>
            </p:cNvCxnSpPr>
            <p:nvPr/>
          </p:nvCxnSpPr>
          <p:spPr bwMode="auto">
            <a:xfrm>
              <a:off x="4180258" y="5157623"/>
              <a:ext cx="0" cy="8933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235" name="Straight Connector 234"/>
            <p:cNvCxnSpPr>
              <a:endCxn id="229" idx="6"/>
            </p:cNvCxnSpPr>
            <p:nvPr/>
          </p:nvCxnSpPr>
          <p:spPr bwMode="auto">
            <a:xfrm flipH="1">
              <a:off x="4461189" y="5290101"/>
              <a:ext cx="131310" cy="1355"/>
            </a:xfrm>
            <a:prstGeom prst="line">
              <a:avLst/>
            </a:prstGeom>
            <a:noFill/>
            <a:ln w="25400" cap="flat" cmpd="sng" algn="ctr">
              <a:solidFill>
                <a:srgbClr val="000000"/>
              </a:solidFill>
              <a:prstDash val="sysDash"/>
            </a:ln>
            <a:effectLst>
              <a:outerShdw blurRad="40000" dist="20000" dir="5400000" rotWithShape="0">
                <a:srgbClr val="000000">
                  <a:alpha val="38000"/>
                </a:srgbClr>
              </a:outerShdw>
            </a:effectLst>
          </p:spPr>
        </p:cxnSp>
        <p:sp>
          <p:nvSpPr>
            <p:cNvPr id="236" name="Oval 235"/>
            <p:cNvSpPr/>
            <p:nvPr/>
          </p:nvSpPr>
          <p:spPr bwMode="auto">
            <a:xfrm>
              <a:off x="514981" y="5254674"/>
              <a:ext cx="105146" cy="89774"/>
            </a:xfrm>
            <a:prstGeom prst="ellipse">
              <a:avLst/>
            </a:prstGeom>
            <a:solidFill>
              <a:srgbClr val="FFFF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sp>
          <p:nvSpPr>
            <p:cNvPr id="237" name="Oval 236"/>
            <p:cNvSpPr/>
            <p:nvPr/>
          </p:nvSpPr>
          <p:spPr bwMode="auto">
            <a:xfrm>
              <a:off x="743340" y="5254280"/>
              <a:ext cx="105146" cy="89774"/>
            </a:xfrm>
            <a:prstGeom prst="ellipse">
              <a:avLst/>
            </a:prstGeom>
            <a:solidFill>
              <a:srgbClr val="FF0000"/>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38" name="Straight Connector 237"/>
            <p:cNvCxnSpPr>
              <a:stCxn id="237" idx="2"/>
              <a:endCxn id="236" idx="6"/>
            </p:cNvCxnSpPr>
            <p:nvPr/>
          </p:nvCxnSpPr>
          <p:spPr bwMode="auto">
            <a:xfrm flipH="1">
              <a:off x="620128" y="5299168"/>
              <a:ext cx="123212" cy="393"/>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239" name="Oval 238"/>
            <p:cNvSpPr/>
            <p:nvPr/>
          </p:nvSpPr>
          <p:spPr bwMode="auto">
            <a:xfrm>
              <a:off x="514981" y="5075560"/>
              <a:ext cx="105146" cy="8977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4C636F">
                    <a:lumMod val="75000"/>
                  </a:srgbClr>
                </a:solidFill>
                <a:latin typeface="Calibri"/>
              </a:endParaRPr>
            </a:p>
          </p:txBody>
        </p:sp>
        <p:sp>
          <p:nvSpPr>
            <p:cNvPr id="240" name="Oval 239"/>
            <p:cNvSpPr/>
            <p:nvPr/>
          </p:nvSpPr>
          <p:spPr bwMode="auto">
            <a:xfrm>
              <a:off x="514981" y="5435625"/>
              <a:ext cx="105146" cy="89774"/>
            </a:xfrm>
            <a:prstGeom prst="ellipse">
              <a:avLst/>
            </a:prstGeom>
            <a:solidFill>
              <a:schemeClr val="bg1">
                <a:lumMod val="50000"/>
              </a:schemeClr>
            </a:solidFill>
            <a:ln w="25400" cap="flat" cmpd="sng" algn="ctr">
              <a:solidFill>
                <a:srgbClr val="000000"/>
              </a:solidFill>
              <a:prstDash val="solid"/>
            </a:ln>
            <a:effectLst/>
          </p:spPr>
          <p:txBody>
            <a:bodyPr anchor="ctr"/>
            <a:lstStyle/>
            <a:p>
              <a:pPr algn="ctr" defTabSz="514350" fontAlgn="auto">
                <a:spcBef>
                  <a:spcPts val="0"/>
                </a:spcBef>
                <a:spcAft>
                  <a:spcPts val="0"/>
                </a:spcAft>
                <a:defRPr/>
              </a:pPr>
              <a:endParaRPr lang="el-GR" sz="1013" kern="0">
                <a:solidFill>
                  <a:srgbClr val="FFFFFF"/>
                </a:solidFill>
                <a:latin typeface="Calibri"/>
              </a:endParaRPr>
            </a:p>
          </p:txBody>
        </p:sp>
        <p:cxnSp>
          <p:nvCxnSpPr>
            <p:cNvPr id="241" name="Straight Connector 240"/>
            <p:cNvCxnSpPr>
              <a:stCxn id="236" idx="4"/>
              <a:endCxn id="240" idx="0"/>
            </p:cNvCxnSpPr>
            <p:nvPr/>
          </p:nvCxnSpPr>
          <p:spPr bwMode="auto">
            <a:xfrm>
              <a:off x="567555" y="5344448"/>
              <a:ext cx="0" cy="91178"/>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242" name="Straight Connector 241"/>
            <p:cNvCxnSpPr>
              <a:stCxn id="239" idx="4"/>
              <a:endCxn id="236" idx="0"/>
            </p:cNvCxnSpPr>
            <p:nvPr/>
          </p:nvCxnSpPr>
          <p:spPr bwMode="auto">
            <a:xfrm>
              <a:off x="567555" y="5165334"/>
              <a:ext cx="0" cy="89339"/>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243" name="Straight Connector 242"/>
            <p:cNvCxnSpPr/>
            <p:nvPr/>
          </p:nvCxnSpPr>
          <p:spPr bwMode="auto">
            <a:xfrm flipH="1">
              <a:off x="375655" y="5299894"/>
              <a:ext cx="131310" cy="1355"/>
            </a:xfrm>
            <a:prstGeom prst="line">
              <a:avLst/>
            </a:prstGeom>
            <a:noFill/>
            <a:ln w="25400" cap="flat" cmpd="sng" algn="ctr">
              <a:solidFill>
                <a:srgbClr val="000000"/>
              </a:solidFill>
              <a:prstDash val="sysDash"/>
            </a:ln>
            <a:effectLst>
              <a:outerShdw blurRad="40000" dist="20000" dir="5400000" rotWithShape="0">
                <a:srgbClr val="000000">
                  <a:alpha val="38000"/>
                </a:srgbClr>
              </a:outerShdw>
            </a:effectLst>
          </p:spPr>
        </p:cxnSp>
        <p:sp>
          <p:nvSpPr>
            <p:cNvPr id="244" name="Oval 243"/>
            <p:cNvSpPr/>
            <p:nvPr/>
          </p:nvSpPr>
          <p:spPr>
            <a:xfrm>
              <a:off x="3205001" y="4886735"/>
              <a:ext cx="384910" cy="849509"/>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FFFFFF"/>
                </a:solidFill>
              </a:endParaRPr>
            </a:p>
          </p:txBody>
        </p:sp>
        <p:sp>
          <p:nvSpPr>
            <p:cNvPr id="245" name="Oval 244"/>
            <p:cNvSpPr/>
            <p:nvPr/>
          </p:nvSpPr>
          <p:spPr>
            <a:xfrm>
              <a:off x="3664452" y="4886735"/>
              <a:ext cx="384910" cy="849509"/>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FFFFFF"/>
                </a:solidFill>
              </a:endParaRPr>
            </a:p>
          </p:txBody>
        </p:sp>
        <p:sp>
          <p:nvSpPr>
            <p:cNvPr id="246" name="Oval 245"/>
            <p:cNvSpPr/>
            <p:nvPr/>
          </p:nvSpPr>
          <p:spPr>
            <a:xfrm>
              <a:off x="1338518" y="4886735"/>
              <a:ext cx="384910" cy="849509"/>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FFFFFF"/>
                </a:solidFill>
              </a:endParaRPr>
            </a:p>
          </p:txBody>
        </p:sp>
        <p:sp>
          <p:nvSpPr>
            <p:cNvPr id="247" name="Oval 246"/>
            <p:cNvSpPr/>
            <p:nvPr/>
          </p:nvSpPr>
          <p:spPr>
            <a:xfrm>
              <a:off x="894117" y="4876751"/>
              <a:ext cx="384910" cy="849509"/>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25">
                <a:solidFill>
                  <a:srgbClr val="FFFFFF"/>
                </a:solidFill>
              </a:endParaRPr>
            </a:p>
          </p:txBody>
        </p:sp>
      </p:grpSp>
    </p:spTree>
    <p:extLst>
      <p:ext uri="{BB962C8B-B14F-4D97-AF65-F5344CB8AC3E}">
        <p14:creationId xmlns:p14="http://schemas.microsoft.com/office/powerpoint/2010/main" val="19794408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23528" y="764704"/>
          <a:ext cx="7988135" cy="2983376"/>
        </p:xfrm>
        <a:graphic>
          <a:graphicData uri="http://schemas.openxmlformats.org/drawingml/2006/table">
            <a:tbl>
              <a:tblPr/>
              <a:tblGrid>
                <a:gridCol w="1076864"/>
                <a:gridCol w="557054"/>
                <a:gridCol w="779717"/>
                <a:gridCol w="2118072"/>
                <a:gridCol w="1577659"/>
                <a:gridCol w="1878769"/>
              </a:tblGrid>
              <a:tr h="771869">
                <a:tc>
                  <a:txBody>
                    <a:bodyPr/>
                    <a:lstStyle/>
                    <a:p>
                      <a:pPr algn="ctr">
                        <a:spcAft>
                          <a:spcPts val="0"/>
                        </a:spcAft>
                      </a:pPr>
                      <a:r>
                        <a:rPr lang="en-US" sz="1500" b="1" kern="50" dirty="0">
                          <a:solidFill>
                            <a:srgbClr val="000000"/>
                          </a:solidFill>
                          <a:effectLst/>
                          <a:latin typeface="Times New Roman" panose="02020603050405020304" pitchFamily="18" charset="0"/>
                          <a:ea typeface="DejaVu Sans"/>
                          <a:cs typeface="DejaVu Sans"/>
                        </a:rPr>
                        <a:t> </a:t>
                      </a:r>
                      <a:endParaRPr lang="el-GR" sz="1500" kern="50" dirty="0">
                        <a:solidFill>
                          <a:srgbClr val="000000"/>
                        </a:solidFill>
                        <a:effectLst/>
                        <a:latin typeface="Times New Roman" panose="02020603050405020304" pitchFamily="18" charset="0"/>
                        <a:ea typeface="DejaVu Sans"/>
                        <a:cs typeface="DejaVu Sans"/>
                      </a:endParaRPr>
                    </a:p>
                    <a:p>
                      <a:pPr algn="ctr">
                        <a:spcAft>
                          <a:spcPts val="0"/>
                        </a:spcAft>
                      </a:pPr>
                      <a:r>
                        <a:rPr lang="en-US" sz="1500" b="1" kern="50" dirty="0">
                          <a:solidFill>
                            <a:srgbClr val="000000"/>
                          </a:solidFill>
                          <a:effectLst/>
                          <a:latin typeface="Arial" panose="020B0604020202020204" pitchFamily="34" charset="0"/>
                          <a:ea typeface="DejaVu Sans"/>
                          <a:cs typeface="Arial" panose="020B0604020202020204" pitchFamily="34" charset="0"/>
                        </a:rPr>
                        <a:t>Polymer</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spcAft>
                          <a:spcPts val="0"/>
                        </a:spcAft>
                      </a:pPr>
                      <a:r>
                        <a:rPr lang="en-US" sz="1500" b="1" i="1" kern="50">
                          <a:solidFill>
                            <a:srgbClr val="000000"/>
                          </a:solidFill>
                          <a:effectLst/>
                          <a:latin typeface="Times New Roman" panose="02020603050405020304" pitchFamily="18" charset="0"/>
                          <a:ea typeface="DejaVu Sans"/>
                          <a:cs typeface="DejaVu Sans"/>
                        </a:rPr>
                        <a:t> </a:t>
                      </a:r>
                      <a:endParaRPr lang="el-GR" sz="1500" kern="50">
                        <a:solidFill>
                          <a:srgbClr val="000000"/>
                        </a:solidFill>
                        <a:effectLst/>
                        <a:latin typeface="Times New Roman" panose="02020603050405020304" pitchFamily="18" charset="0"/>
                        <a:ea typeface="DejaVu Sans"/>
                        <a:cs typeface="DejaVu Sans"/>
                      </a:endParaRPr>
                    </a:p>
                    <a:p>
                      <a:pPr algn="ctr">
                        <a:spcAft>
                          <a:spcPts val="0"/>
                        </a:spcAft>
                      </a:pPr>
                      <a:r>
                        <a:rPr lang="en-US" sz="1500" b="1" i="1" kern="50">
                          <a:solidFill>
                            <a:srgbClr val="000000"/>
                          </a:solidFill>
                          <a:effectLst/>
                          <a:latin typeface="Times New Roman" panose="02020603050405020304" pitchFamily="18" charset="0"/>
                          <a:ea typeface="DejaVu Sans"/>
                          <a:cs typeface="DejaVu Sans"/>
                        </a:rPr>
                        <a:t>T</a:t>
                      </a:r>
                      <a:r>
                        <a:rPr lang="en-US" sz="1500" b="1" kern="50">
                          <a:solidFill>
                            <a:srgbClr val="000000"/>
                          </a:solidFill>
                          <a:effectLst/>
                          <a:latin typeface="Times New Roman" panose="02020603050405020304" pitchFamily="18" charset="0"/>
                          <a:ea typeface="DejaVu Sans"/>
                          <a:cs typeface="DejaVu Sans"/>
                        </a:rPr>
                        <a:t> (K)</a:t>
                      </a:r>
                      <a:endParaRPr lang="el-GR" sz="1500" kern="50">
                        <a:solidFill>
                          <a:srgbClr val="000000"/>
                        </a:solidFill>
                        <a:effectLst/>
                        <a:latin typeface="Times New Roman" panose="02020603050405020304" pitchFamily="18" charset="0"/>
                        <a:ea typeface="DejaVu Sans"/>
                        <a:cs typeface="DejaVu Sans"/>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spcAft>
                          <a:spcPts val="0"/>
                        </a:spcAft>
                      </a:pPr>
                      <a:r>
                        <a:rPr lang="el-GR" sz="1500" b="1" kern="50" dirty="0">
                          <a:solidFill>
                            <a:srgbClr val="000000"/>
                          </a:solidFill>
                          <a:effectLst/>
                          <a:latin typeface="Times New Roman" panose="02020603050405020304" pitchFamily="18" charset="0"/>
                          <a:ea typeface="DejaVu Sans"/>
                          <a:cs typeface="DejaVu Sans"/>
                        </a:rPr>
                        <a:t> </a:t>
                      </a:r>
                      <a:endParaRPr lang="el-GR" sz="1500" kern="50" dirty="0">
                        <a:solidFill>
                          <a:srgbClr val="000000"/>
                        </a:solidFill>
                        <a:effectLst/>
                        <a:latin typeface="Times New Roman" panose="02020603050405020304" pitchFamily="18" charset="0"/>
                        <a:ea typeface="DejaVu Sans"/>
                        <a:cs typeface="DejaVu Sans"/>
                      </a:endParaRPr>
                    </a:p>
                    <a:p>
                      <a:pPr algn="ctr">
                        <a:spcAft>
                          <a:spcPts val="0"/>
                        </a:spcAft>
                      </a:pPr>
                      <a:r>
                        <a:rPr lang="el-GR" sz="1500" b="1" kern="50" dirty="0">
                          <a:solidFill>
                            <a:srgbClr val="000000"/>
                          </a:solidFill>
                          <a:effectLst/>
                          <a:latin typeface="Times New Roman" panose="02020603050405020304" pitchFamily="18" charset="0"/>
                          <a:ea typeface="DejaVu Sans"/>
                          <a:cs typeface="DejaVu Sans"/>
                          <a:sym typeface="Mathematica1" panose="05000502060100000001" pitchFamily="2" charset="2"/>
                        </a:rPr>
                        <a:t></a:t>
                      </a:r>
                      <a:r>
                        <a:rPr lang="en-US" sz="1500" b="1" i="1" kern="50" dirty="0">
                          <a:solidFill>
                            <a:srgbClr val="000000"/>
                          </a:solidFill>
                          <a:effectLst/>
                          <a:latin typeface="Times New Roman" panose="02020603050405020304" pitchFamily="18" charset="0"/>
                          <a:ea typeface="DejaVu Sans"/>
                          <a:cs typeface="DejaVu Sans"/>
                        </a:rPr>
                        <a:t>l</a:t>
                      </a:r>
                      <a:r>
                        <a:rPr lang="el-GR" sz="1500" b="1" kern="50" dirty="0">
                          <a:solidFill>
                            <a:srgbClr val="000000"/>
                          </a:solidFill>
                          <a:effectLst/>
                          <a:latin typeface="Times New Roman" panose="02020603050405020304" pitchFamily="18" charset="0"/>
                          <a:ea typeface="DejaVu Sans"/>
                          <a:cs typeface="DejaVu Sans"/>
                          <a:sym typeface="Mathematica1" panose="05000502060100000001" pitchFamily="2" charset="2"/>
                        </a:rPr>
                        <a:t></a:t>
                      </a:r>
                      <a:r>
                        <a:rPr lang="en-US" sz="1500" b="1" kern="50" dirty="0">
                          <a:solidFill>
                            <a:srgbClr val="000000"/>
                          </a:solidFill>
                          <a:effectLst/>
                          <a:latin typeface="Times New Roman" panose="02020603050405020304" pitchFamily="18" charset="0"/>
                          <a:ea typeface="DejaVu Sans"/>
                          <a:cs typeface="DejaVu Sans"/>
                        </a:rPr>
                        <a:t> (</a:t>
                      </a:r>
                      <a:r>
                        <a:rPr lang="en-US" sz="1500" b="1" kern="50" dirty="0">
                          <a:solidFill>
                            <a:srgbClr val="000000"/>
                          </a:solidFill>
                          <a:effectLst/>
                          <a:latin typeface="Times New Roman" panose="02020603050405020304" pitchFamily="18" charset="0"/>
                          <a:ea typeface="DejaVu Sans"/>
                          <a:cs typeface="Times New Roman" panose="02020603050405020304" pitchFamily="18" charset="0"/>
                        </a:rPr>
                        <a:t>Å</a:t>
                      </a:r>
                      <a:r>
                        <a:rPr lang="en-US" sz="1500" b="1" kern="50" dirty="0">
                          <a:solidFill>
                            <a:srgbClr val="000000"/>
                          </a:solidFill>
                          <a:effectLst/>
                          <a:latin typeface="Times New Roman" panose="02020603050405020304" pitchFamily="18" charset="0"/>
                          <a:ea typeface="DejaVu Sans"/>
                          <a:cs typeface="DejaVu Sans"/>
                        </a:rPr>
                        <a:t>)</a:t>
                      </a:r>
                      <a:endParaRPr lang="el-GR" sz="1500" kern="50" dirty="0">
                        <a:solidFill>
                          <a:srgbClr val="000000"/>
                        </a:solidFill>
                        <a:effectLst/>
                        <a:latin typeface="Times New Roman" panose="02020603050405020304" pitchFamily="18" charset="0"/>
                        <a:ea typeface="DejaVu Sans"/>
                        <a:cs typeface="DejaVu Sans"/>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spcAft>
                          <a:spcPts val="0"/>
                        </a:spcAft>
                      </a:pPr>
                      <a:r>
                        <a:rPr lang="en-US" sz="1500" b="1" i="1" kern="50" dirty="0">
                          <a:solidFill>
                            <a:srgbClr val="000000"/>
                          </a:solidFill>
                          <a:effectLst/>
                          <a:latin typeface="Times New Roman" panose="02020603050405020304" pitchFamily="18" charset="0"/>
                          <a:ea typeface="DejaVu Sans"/>
                          <a:cs typeface="DejaVu Sans"/>
                        </a:rPr>
                        <a:t>C</a:t>
                      </a:r>
                      <a:r>
                        <a:rPr lang="en-US" sz="1500" b="1" kern="50" baseline="-25000" dirty="0">
                          <a:solidFill>
                            <a:srgbClr val="000000"/>
                          </a:solidFill>
                          <a:effectLst/>
                          <a:latin typeface="Times New Roman" panose="02020603050405020304" pitchFamily="18" charset="0"/>
                          <a:ea typeface="DejaVu Sans"/>
                          <a:cs typeface="Times New Roman" panose="02020603050405020304" pitchFamily="18" charset="0"/>
                        </a:rPr>
                        <a:t>∞</a:t>
                      </a:r>
                      <a:r>
                        <a:rPr lang="en-US" sz="1500" b="1" kern="50" dirty="0">
                          <a:solidFill>
                            <a:srgbClr val="000000"/>
                          </a:solidFill>
                          <a:effectLst/>
                          <a:latin typeface="Times New Roman" panose="02020603050405020304" pitchFamily="18" charset="0"/>
                          <a:ea typeface="DejaVu Sans"/>
                          <a:cs typeface="DejaVu Sans"/>
                        </a:rPr>
                        <a:t> </a:t>
                      </a:r>
                      <a:endParaRPr lang="el-GR" sz="1500" kern="50" dirty="0">
                        <a:solidFill>
                          <a:srgbClr val="000000"/>
                        </a:solidFill>
                        <a:effectLst/>
                        <a:latin typeface="Times New Roman" panose="02020603050405020304" pitchFamily="18" charset="0"/>
                        <a:ea typeface="DejaVu Sans"/>
                        <a:cs typeface="DejaVu Sans"/>
                      </a:endParaRPr>
                    </a:p>
                    <a:p>
                      <a:pPr algn="ctr">
                        <a:spcAft>
                          <a:spcPts val="0"/>
                        </a:spcAft>
                      </a:pPr>
                      <a:r>
                        <a:rPr lang="en-US" sz="1500" kern="50" dirty="0" smtClean="0">
                          <a:solidFill>
                            <a:srgbClr val="000000"/>
                          </a:solidFill>
                          <a:effectLst/>
                          <a:latin typeface="Arial" panose="020B0604020202020204" pitchFamily="34" charset="0"/>
                          <a:ea typeface="DejaVu Sans"/>
                          <a:cs typeface="Arial" panose="020B0604020202020204" pitchFamily="34" charset="0"/>
                        </a:rPr>
                        <a:t>(single </a:t>
                      </a:r>
                      <a:r>
                        <a:rPr lang="en-US" sz="1500" kern="50" dirty="0">
                          <a:solidFill>
                            <a:srgbClr val="000000"/>
                          </a:solidFill>
                          <a:effectLst/>
                          <a:latin typeface="Arial" panose="020B0604020202020204" pitchFamily="34" charset="0"/>
                          <a:ea typeface="DejaVu Sans"/>
                          <a:cs typeface="Arial" panose="020B0604020202020204" pitchFamily="34" charset="0"/>
                        </a:rPr>
                        <a:t>unperturbed </a:t>
                      </a:r>
                      <a:r>
                        <a:rPr lang="en-US" sz="1500" kern="50" dirty="0" smtClean="0">
                          <a:solidFill>
                            <a:srgbClr val="000000"/>
                          </a:solidFill>
                          <a:effectLst/>
                          <a:latin typeface="Arial" panose="020B0604020202020204" pitchFamily="34" charset="0"/>
                          <a:ea typeface="DejaVu Sans"/>
                          <a:cs typeface="Arial" panose="020B0604020202020204" pitchFamily="34" charset="0"/>
                        </a:rPr>
                        <a:t>chain MC sampling)</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spcAft>
                          <a:spcPts val="0"/>
                        </a:spcAft>
                      </a:pPr>
                      <a:r>
                        <a:rPr lang="en-US" sz="1500" b="1" i="1" kern="50" dirty="0">
                          <a:solidFill>
                            <a:srgbClr val="000000"/>
                          </a:solidFill>
                          <a:effectLst/>
                          <a:latin typeface="Times New Roman" panose="02020603050405020304" pitchFamily="18" charset="0"/>
                          <a:ea typeface="DejaVu Sans"/>
                          <a:cs typeface="DejaVu Sans"/>
                        </a:rPr>
                        <a:t>C</a:t>
                      </a:r>
                      <a:r>
                        <a:rPr lang="en-US" sz="1500" b="1" kern="50" baseline="-25000" dirty="0">
                          <a:solidFill>
                            <a:srgbClr val="000000"/>
                          </a:solidFill>
                          <a:effectLst/>
                          <a:latin typeface="Times New Roman" panose="02020603050405020304" pitchFamily="18" charset="0"/>
                          <a:ea typeface="DejaVu Sans"/>
                          <a:cs typeface="Times New Roman" panose="02020603050405020304" pitchFamily="18" charset="0"/>
                        </a:rPr>
                        <a:t>∞</a:t>
                      </a:r>
                      <a:r>
                        <a:rPr lang="en-US" sz="1500" kern="50" dirty="0">
                          <a:solidFill>
                            <a:srgbClr val="000000"/>
                          </a:solidFill>
                          <a:effectLst/>
                          <a:latin typeface="Times New Roman" panose="02020603050405020304" pitchFamily="18" charset="0"/>
                          <a:ea typeface="DejaVu Sans"/>
                          <a:cs typeface="Times New Roman" panose="02020603050405020304" pitchFamily="18" charset="0"/>
                        </a:rPr>
                        <a:t> </a:t>
                      </a:r>
                      <a:endParaRPr lang="el-GR" sz="1500" kern="50" dirty="0">
                        <a:solidFill>
                          <a:srgbClr val="000000"/>
                        </a:solidFill>
                        <a:effectLst/>
                        <a:latin typeface="Times New Roman" panose="02020603050405020304" pitchFamily="18" charset="0"/>
                        <a:ea typeface="DejaVu Sans"/>
                        <a:cs typeface="DejaVu Sans"/>
                      </a:endParaRPr>
                    </a:p>
                    <a:p>
                      <a:pPr algn="ctr">
                        <a:spcAft>
                          <a:spcPts val="0"/>
                        </a:spcAft>
                      </a:pPr>
                      <a:r>
                        <a:rPr lang="en-US" sz="1500" kern="50" dirty="0">
                          <a:solidFill>
                            <a:srgbClr val="000000"/>
                          </a:solidFill>
                          <a:effectLst/>
                          <a:latin typeface="Arial" panose="020B0604020202020204" pitchFamily="34" charset="0"/>
                          <a:ea typeface="DejaVu Sans"/>
                          <a:cs typeface="Arial" panose="020B0604020202020204" pitchFamily="34" charset="0"/>
                        </a:rPr>
                        <a:t>(melt simulations) </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spcAft>
                          <a:spcPts val="0"/>
                        </a:spcAft>
                      </a:pPr>
                      <a:r>
                        <a:rPr lang="en-US" sz="1500" b="1" i="1" kern="50" dirty="0">
                          <a:solidFill>
                            <a:srgbClr val="000000"/>
                          </a:solidFill>
                          <a:effectLst/>
                          <a:latin typeface="Times New Roman" panose="02020603050405020304" pitchFamily="18" charset="0"/>
                          <a:ea typeface="DejaVu Sans"/>
                          <a:cs typeface="DejaVu Sans"/>
                        </a:rPr>
                        <a:t>C</a:t>
                      </a:r>
                      <a:r>
                        <a:rPr lang="en-US" sz="1500" b="1" kern="50" baseline="-25000" dirty="0">
                          <a:solidFill>
                            <a:srgbClr val="000000"/>
                          </a:solidFill>
                          <a:effectLst/>
                          <a:latin typeface="Times New Roman" panose="02020603050405020304" pitchFamily="18" charset="0"/>
                          <a:ea typeface="DejaVu Sans"/>
                          <a:cs typeface="Times New Roman" panose="02020603050405020304" pitchFamily="18" charset="0"/>
                        </a:rPr>
                        <a:t>∞</a:t>
                      </a:r>
                      <a:endParaRPr lang="el-GR" sz="1500" kern="50" dirty="0">
                        <a:solidFill>
                          <a:srgbClr val="000000"/>
                        </a:solidFill>
                        <a:effectLst/>
                        <a:latin typeface="Times New Roman" panose="02020603050405020304" pitchFamily="18" charset="0"/>
                        <a:ea typeface="DejaVu Sans"/>
                        <a:cs typeface="DejaVu Sans"/>
                      </a:endParaRPr>
                    </a:p>
                    <a:p>
                      <a:pPr algn="ctr">
                        <a:spcAft>
                          <a:spcPts val="0"/>
                        </a:spcAft>
                      </a:pPr>
                      <a:r>
                        <a:rPr lang="en-US" sz="1500" kern="50" dirty="0">
                          <a:solidFill>
                            <a:srgbClr val="000000"/>
                          </a:solidFill>
                          <a:effectLst/>
                          <a:latin typeface="Arial" panose="020B0604020202020204" pitchFamily="34" charset="0"/>
                          <a:ea typeface="DejaVu Sans"/>
                          <a:cs typeface="Arial" panose="020B0604020202020204" pitchFamily="34" charset="0"/>
                        </a:rPr>
                        <a:t>(experimental  measurements)</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r>
              <a:tr h="315404">
                <a:tc>
                  <a:txBody>
                    <a:bodyPr/>
                    <a:lstStyle/>
                    <a:p>
                      <a:pPr algn="ctr">
                        <a:spcAft>
                          <a:spcPts val="0"/>
                        </a:spcAft>
                      </a:pPr>
                      <a:r>
                        <a:rPr lang="en-US" sz="1500" kern="50" dirty="0">
                          <a:solidFill>
                            <a:srgbClr val="000000"/>
                          </a:solidFill>
                          <a:effectLst/>
                          <a:latin typeface="Arial" panose="020B0604020202020204" pitchFamily="34" charset="0"/>
                          <a:ea typeface="DejaVu Sans"/>
                          <a:cs typeface="Arial" panose="020B0604020202020204" pitchFamily="34" charset="0"/>
                        </a:rPr>
                        <a:t>PE</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500" kern="50" dirty="0">
                          <a:solidFill>
                            <a:srgbClr val="000000"/>
                          </a:solidFill>
                          <a:effectLst/>
                          <a:latin typeface="Arial" panose="020B0604020202020204" pitchFamily="34" charset="0"/>
                          <a:ea typeface="DejaVu Sans"/>
                          <a:cs typeface="Arial" panose="020B0604020202020204" pitchFamily="34" charset="0"/>
                        </a:rPr>
                        <a:t>450</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500" kern="50">
                          <a:solidFill>
                            <a:srgbClr val="000000"/>
                          </a:solidFill>
                          <a:effectLst/>
                          <a:latin typeface="Arial" panose="020B0604020202020204" pitchFamily="34" charset="0"/>
                          <a:ea typeface="DejaVu Sans"/>
                          <a:cs typeface="Arial" panose="020B0604020202020204" pitchFamily="34" charset="0"/>
                        </a:rPr>
                        <a:t>1.54</a:t>
                      </a:r>
                      <a:endParaRPr lang="el-GR" sz="1500" kern="5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tabLst>
                          <a:tab pos="390525" algn="l"/>
                          <a:tab pos="819785" algn="ctr"/>
                        </a:tabLst>
                      </a:pPr>
                      <a:r>
                        <a:rPr lang="en-US" sz="1500" kern="50" dirty="0">
                          <a:solidFill>
                            <a:srgbClr val="000000"/>
                          </a:solidFill>
                          <a:effectLst/>
                          <a:latin typeface="Arial" panose="020B0604020202020204" pitchFamily="34" charset="0"/>
                          <a:ea typeface="DejaVu Sans"/>
                          <a:cs typeface="Arial" panose="020B0604020202020204" pitchFamily="34" charset="0"/>
                        </a:rPr>
                        <a:t>		</a:t>
                      </a:r>
                      <a:r>
                        <a:rPr lang="en-US" sz="1500" kern="50" dirty="0" smtClean="0">
                          <a:solidFill>
                            <a:srgbClr val="000000"/>
                          </a:solidFill>
                          <a:effectLst/>
                          <a:latin typeface="Arial" panose="020B0604020202020204" pitchFamily="34" charset="0"/>
                          <a:ea typeface="DejaVu Sans"/>
                          <a:cs typeface="Arial" panose="020B0604020202020204" pitchFamily="34" charset="0"/>
                        </a:rPr>
                        <a:t>       8.25 [1]</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500" kern="50" dirty="0" smtClean="0">
                          <a:solidFill>
                            <a:srgbClr val="000000"/>
                          </a:solidFill>
                          <a:effectLst/>
                          <a:latin typeface="Arial" panose="020B0604020202020204" pitchFamily="34" charset="0"/>
                          <a:ea typeface="DejaVu Sans"/>
                          <a:cs typeface="Arial" panose="020B0604020202020204" pitchFamily="34" charset="0"/>
                        </a:rPr>
                        <a:t>8.26  ± 0.15 [2]</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500" kern="50" dirty="0">
                          <a:solidFill>
                            <a:srgbClr val="000000"/>
                          </a:solidFill>
                          <a:effectLst/>
                          <a:latin typeface="Arial" panose="020B0604020202020204" pitchFamily="34" charset="0"/>
                          <a:ea typeface="DejaVu Sans"/>
                          <a:cs typeface="Arial" panose="020B0604020202020204" pitchFamily="34" charset="0"/>
                        </a:rPr>
                        <a:t>7.25 </a:t>
                      </a:r>
                      <a:r>
                        <a:rPr lang="en-US" sz="1500" kern="50" dirty="0" smtClean="0">
                          <a:solidFill>
                            <a:srgbClr val="000000"/>
                          </a:solidFill>
                          <a:effectLst/>
                          <a:latin typeface="Arial" panose="020B0604020202020204" pitchFamily="34" charset="0"/>
                          <a:ea typeface="DejaVu Sans"/>
                          <a:cs typeface="Arial" panose="020B0604020202020204" pitchFamily="34" charset="0"/>
                        </a:rPr>
                        <a:t>[3]</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315404">
                <a:tc>
                  <a:txBody>
                    <a:bodyPr/>
                    <a:lstStyle/>
                    <a:p>
                      <a:pPr algn="ctr">
                        <a:spcAft>
                          <a:spcPts val="0"/>
                        </a:spcAft>
                      </a:pPr>
                      <a:r>
                        <a:rPr lang="en-US" sz="1500" i="1" kern="50" dirty="0" err="1">
                          <a:solidFill>
                            <a:srgbClr val="FF0000"/>
                          </a:solidFill>
                          <a:effectLst/>
                          <a:latin typeface="Arial" panose="020B0604020202020204" pitchFamily="34" charset="0"/>
                          <a:ea typeface="DejaVu Sans"/>
                          <a:cs typeface="Arial" panose="020B0604020202020204" pitchFamily="34" charset="0"/>
                        </a:rPr>
                        <a:t>i</a:t>
                      </a:r>
                      <a:r>
                        <a:rPr lang="en-US" sz="1500" kern="50" dirty="0">
                          <a:solidFill>
                            <a:srgbClr val="FF0000"/>
                          </a:solidFill>
                          <a:effectLst/>
                          <a:latin typeface="Arial" panose="020B0604020202020204" pitchFamily="34" charset="0"/>
                          <a:ea typeface="DejaVu Sans"/>
                          <a:cs typeface="Arial" panose="020B0604020202020204" pitchFamily="34" charset="0"/>
                        </a:rPr>
                        <a:t> - PP</a:t>
                      </a:r>
                      <a:endParaRPr lang="el-GR" sz="1500" kern="50" dirty="0">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500" kern="50" dirty="0">
                          <a:solidFill>
                            <a:srgbClr val="000000"/>
                          </a:solidFill>
                          <a:effectLst/>
                          <a:latin typeface="Arial" panose="020B0604020202020204" pitchFamily="34" charset="0"/>
                          <a:ea typeface="DejaVu Sans"/>
                          <a:cs typeface="Arial" panose="020B0604020202020204" pitchFamily="34" charset="0"/>
                        </a:rPr>
                        <a:t>450</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500" kern="50" dirty="0">
                          <a:solidFill>
                            <a:srgbClr val="000000"/>
                          </a:solidFill>
                          <a:effectLst/>
                          <a:latin typeface="Arial" panose="020B0604020202020204" pitchFamily="34" charset="0"/>
                          <a:ea typeface="DejaVu Sans"/>
                          <a:cs typeface="Arial" panose="020B0604020202020204" pitchFamily="34" charset="0"/>
                        </a:rPr>
                        <a:t>1.54</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500" kern="50" dirty="0" smtClean="0">
                          <a:solidFill>
                            <a:srgbClr val="000000"/>
                          </a:solidFill>
                          <a:effectLst/>
                          <a:latin typeface="Arial" panose="020B0604020202020204" pitchFamily="34" charset="0"/>
                          <a:ea typeface="DejaVu Sans"/>
                          <a:cs typeface="Arial" panose="020B0604020202020204" pitchFamily="34" charset="0"/>
                        </a:rPr>
                        <a:t>5.53 [1]</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500" kern="50" dirty="0" smtClean="0">
                          <a:solidFill>
                            <a:srgbClr val="000000"/>
                          </a:solidFill>
                          <a:effectLst/>
                          <a:latin typeface="Arial" panose="020B0604020202020204" pitchFamily="34" charset="0"/>
                          <a:ea typeface="DejaVu Sans"/>
                          <a:cs typeface="Arial" panose="020B0604020202020204" pitchFamily="34" charset="0"/>
                        </a:rPr>
                        <a:t>5.49 ± 0.33 [4]</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500" kern="50" dirty="0">
                          <a:solidFill>
                            <a:srgbClr val="000000"/>
                          </a:solidFill>
                          <a:effectLst/>
                          <a:latin typeface="Arial" panose="020B0604020202020204" pitchFamily="34" charset="0"/>
                          <a:ea typeface="DejaVu Sans"/>
                          <a:cs typeface="Arial" panose="020B0604020202020204" pitchFamily="34" charset="0"/>
                        </a:rPr>
                        <a:t>6.15 </a:t>
                      </a:r>
                      <a:r>
                        <a:rPr lang="en-US" sz="1500" kern="50" dirty="0" smtClean="0">
                          <a:solidFill>
                            <a:srgbClr val="000000"/>
                          </a:solidFill>
                          <a:effectLst/>
                          <a:latin typeface="Arial" panose="020B0604020202020204" pitchFamily="34" charset="0"/>
                          <a:ea typeface="DejaVu Sans"/>
                          <a:cs typeface="Arial" panose="020B0604020202020204" pitchFamily="34" charset="0"/>
                        </a:rPr>
                        <a:t>[3]</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315404">
                <a:tc>
                  <a:txBody>
                    <a:bodyPr/>
                    <a:lstStyle/>
                    <a:p>
                      <a:pPr algn="ctr">
                        <a:spcAft>
                          <a:spcPts val="0"/>
                        </a:spcAft>
                      </a:pPr>
                      <a:r>
                        <a:rPr lang="en-US" sz="1500" i="1" kern="50" dirty="0">
                          <a:solidFill>
                            <a:srgbClr val="0070C0"/>
                          </a:solidFill>
                          <a:effectLst/>
                          <a:latin typeface="Arial" panose="020B0604020202020204" pitchFamily="34" charset="0"/>
                          <a:ea typeface="DejaVu Sans"/>
                          <a:cs typeface="Arial" panose="020B0604020202020204" pitchFamily="34" charset="0"/>
                        </a:rPr>
                        <a:t>a</a:t>
                      </a:r>
                      <a:r>
                        <a:rPr lang="en-US" sz="1500" kern="50" dirty="0">
                          <a:solidFill>
                            <a:srgbClr val="0070C0"/>
                          </a:solidFill>
                          <a:effectLst/>
                          <a:latin typeface="Arial" panose="020B0604020202020204" pitchFamily="34" charset="0"/>
                          <a:ea typeface="DejaVu Sans"/>
                          <a:cs typeface="Arial" panose="020B0604020202020204" pitchFamily="34" charset="0"/>
                        </a:rPr>
                        <a:t> - PS</a:t>
                      </a:r>
                      <a:endParaRPr lang="el-GR" sz="1500" kern="50" dirty="0">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500" kern="50" dirty="0" smtClean="0">
                          <a:solidFill>
                            <a:srgbClr val="000000"/>
                          </a:solidFill>
                          <a:effectLst/>
                          <a:latin typeface="Arial" panose="020B0604020202020204" pitchFamily="34" charset="0"/>
                          <a:ea typeface="DejaVu Sans"/>
                          <a:cs typeface="Arial" panose="020B0604020202020204" pitchFamily="34" charset="0"/>
                        </a:rPr>
                        <a:t>450</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500" kern="50" dirty="0">
                          <a:solidFill>
                            <a:srgbClr val="000000"/>
                          </a:solidFill>
                          <a:effectLst/>
                          <a:latin typeface="Arial" panose="020B0604020202020204" pitchFamily="34" charset="0"/>
                          <a:ea typeface="DejaVu Sans"/>
                          <a:cs typeface="Arial" panose="020B0604020202020204" pitchFamily="34" charset="0"/>
                        </a:rPr>
                        <a:t>1.54</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500" kern="50" dirty="0" smtClean="0">
                          <a:solidFill>
                            <a:srgbClr val="000000"/>
                          </a:solidFill>
                          <a:effectLst/>
                          <a:latin typeface="Arial" panose="020B0604020202020204" pitchFamily="34" charset="0"/>
                          <a:ea typeface="DejaVu Sans"/>
                          <a:cs typeface="Arial" panose="020B0604020202020204" pitchFamily="34" charset="0"/>
                        </a:rPr>
                        <a:t>8.60 [1]</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500" kern="50" dirty="0" smtClean="0">
                          <a:solidFill>
                            <a:srgbClr val="000000"/>
                          </a:solidFill>
                          <a:effectLst/>
                          <a:latin typeface="Arial" panose="020B0604020202020204" pitchFamily="34" charset="0"/>
                          <a:ea typeface="DejaVu Sans"/>
                          <a:cs typeface="Arial" panose="020B0604020202020204" pitchFamily="34" charset="0"/>
                        </a:rPr>
                        <a:t>8.70 ± 0.1  [5]</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500" kern="50" dirty="0">
                          <a:solidFill>
                            <a:srgbClr val="000000"/>
                          </a:solidFill>
                          <a:effectLst/>
                          <a:latin typeface="Arial" panose="020B0604020202020204" pitchFamily="34" charset="0"/>
                          <a:ea typeface="DejaVu Sans"/>
                          <a:cs typeface="Arial" panose="020B0604020202020204" pitchFamily="34" charset="0"/>
                        </a:rPr>
                        <a:t>8.50 </a:t>
                      </a:r>
                      <a:r>
                        <a:rPr lang="en-US" sz="1500" kern="50" dirty="0" smtClean="0">
                          <a:solidFill>
                            <a:srgbClr val="000000"/>
                          </a:solidFill>
                          <a:effectLst/>
                          <a:latin typeface="Arial" panose="020B0604020202020204" pitchFamily="34" charset="0"/>
                          <a:ea typeface="DejaVu Sans"/>
                          <a:cs typeface="Arial" panose="020B0604020202020204" pitchFamily="34" charset="0"/>
                        </a:rPr>
                        <a:t>[6]</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315404">
                <a:tc>
                  <a:txBody>
                    <a:bodyPr/>
                    <a:lstStyle/>
                    <a:p>
                      <a:pPr algn="ctr">
                        <a:spcAft>
                          <a:spcPts val="0"/>
                        </a:spcAft>
                      </a:pPr>
                      <a:r>
                        <a:rPr lang="en-US" sz="1500" kern="50" dirty="0">
                          <a:solidFill>
                            <a:srgbClr val="00B050"/>
                          </a:solidFill>
                          <a:effectLst/>
                          <a:latin typeface="Arial" panose="020B0604020202020204" pitchFamily="34" charset="0"/>
                          <a:ea typeface="DejaVu Sans"/>
                          <a:cs typeface="Arial" panose="020B0604020202020204" pitchFamily="34" charset="0"/>
                        </a:rPr>
                        <a:t>PEODME</a:t>
                      </a:r>
                      <a:endParaRPr lang="el-GR" sz="1500" kern="50" dirty="0">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500" kern="50">
                          <a:solidFill>
                            <a:srgbClr val="000000"/>
                          </a:solidFill>
                          <a:effectLst/>
                          <a:latin typeface="Arial" panose="020B0604020202020204" pitchFamily="34" charset="0"/>
                          <a:ea typeface="DejaVu Sans"/>
                          <a:cs typeface="Arial" panose="020B0604020202020204" pitchFamily="34" charset="0"/>
                        </a:rPr>
                        <a:t>450</a:t>
                      </a:r>
                      <a:endParaRPr lang="el-GR" sz="1500" kern="5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500" kern="50">
                          <a:solidFill>
                            <a:srgbClr val="000000"/>
                          </a:solidFill>
                          <a:effectLst/>
                          <a:latin typeface="Arial" panose="020B0604020202020204" pitchFamily="34" charset="0"/>
                          <a:ea typeface="DejaVu Sans"/>
                          <a:cs typeface="Arial" panose="020B0604020202020204" pitchFamily="34" charset="0"/>
                        </a:rPr>
                        <a:t>1.46</a:t>
                      </a:r>
                      <a:endParaRPr lang="el-GR" sz="1500" kern="5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500" kern="50" dirty="0" smtClean="0">
                          <a:solidFill>
                            <a:srgbClr val="000000"/>
                          </a:solidFill>
                          <a:effectLst/>
                          <a:latin typeface="Arial" panose="020B0604020202020204" pitchFamily="34" charset="0"/>
                          <a:ea typeface="DejaVu Sans"/>
                          <a:cs typeface="Arial" panose="020B0604020202020204" pitchFamily="34" charset="0"/>
                        </a:rPr>
                        <a:t>5.25 [1]</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500" kern="50" dirty="0" smtClean="0">
                          <a:solidFill>
                            <a:srgbClr val="000000"/>
                          </a:solidFill>
                          <a:effectLst/>
                          <a:latin typeface="Arial" panose="020B0604020202020204" pitchFamily="34" charset="0"/>
                          <a:ea typeface="DejaVu Sans"/>
                          <a:cs typeface="Arial" panose="020B0604020202020204" pitchFamily="34" charset="0"/>
                        </a:rPr>
                        <a:t>5.40 [7]</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500" kern="50" dirty="0">
                          <a:solidFill>
                            <a:srgbClr val="000000"/>
                          </a:solidFill>
                          <a:effectLst/>
                          <a:latin typeface="Arial" panose="020B0604020202020204" pitchFamily="34" charset="0"/>
                          <a:ea typeface="DejaVu Sans"/>
                          <a:cs typeface="Arial" panose="020B0604020202020204" pitchFamily="34" charset="0"/>
                        </a:rPr>
                        <a:t>5.50 </a:t>
                      </a:r>
                      <a:r>
                        <a:rPr lang="en-US" sz="1500" kern="50" dirty="0" smtClean="0">
                          <a:solidFill>
                            <a:srgbClr val="000000"/>
                          </a:solidFill>
                          <a:effectLst/>
                          <a:latin typeface="Arial" panose="020B0604020202020204" pitchFamily="34" charset="0"/>
                          <a:ea typeface="DejaVu Sans"/>
                          <a:cs typeface="Arial" panose="020B0604020202020204" pitchFamily="34" charset="0"/>
                        </a:rPr>
                        <a:t>[8]</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315404">
                <a:tc>
                  <a:txBody>
                    <a:bodyPr/>
                    <a:lstStyle/>
                    <a:p>
                      <a:pPr algn="ctr">
                        <a:spcAft>
                          <a:spcPts val="0"/>
                        </a:spcAft>
                      </a:pPr>
                      <a:r>
                        <a:rPr lang="en-US" sz="1500" kern="50" dirty="0">
                          <a:solidFill>
                            <a:srgbClr val="C45911"/>
                          </a:solidFill>
                          <a:effectLst/>
                          <a:latin typeface="Arial" panose="020B0604020202020204" pitchFamily="34" charset="0"/>
                          <a:ea typeface="DejaVu Sans"/>
                          <a:cs typeface="Arial" panose="020B0604020202020204" pitchFamily="34" charset="0"/>
                        </a:rPr>
                        <a:t>PDMS</a:t>
                      </a:r>
                      <a:endParaRPr lang="el-GR" sz="1500" kern="50" dirty="0">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500" kern="50" dirty="0" smtClean="0">
                          <a:solidFill>
                            <a:srgbClr val="000000"/>
                          </a:solidFill>
                          <a:effectLst/>
                          <a:latin typeface="Arial" panose="020B0604020202020204" pitchFamily="34" charset="0"/>
                          <a:ea typeface="DejaVu Sans"/>
                          <a:cs typeface="Arial" panose="020B0604020202020204" pitchFamily="34" charset="0"/>
                        </a:rPr>
                        <a:t>298</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500" kern="50">
                          <a:solidFill>
                            <a:srgbClr val="000000"/>
                          </a:solidFill>
                          <a:effectLst/>
                          <a:latin typeface="Arial" panose="020B0604020202020204" pitchFamily="34" charset="0"/>
                          <a:ea typeface="DejaVu Sans"/>
                          <a:cs typeface="Arial" panose="020B0604020202020204" pitchFamily="34" charset="0"/>
                        </a:rPr>
                        <a:t>1.64</a:t>
                      </a:r>
                      <a:endParaRPr lang="el-GR" sz="1500" kern="5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500" kern="50" dirty="0" smtClean="0">
                          <a:solidFill>
                            <a:srgbClr val="000000"/>
                          </a:solidFill>
                          <a:effectLst/>
                          <a:latin typeface="Arial" panose="020B0604020202020204" pitchFamily="34" charset="0"/>
                          <a:ea typeface="DejaVu Sans"/>
                          <a:cs typeface="Arial" panose="020B0604020202020204" pitchFamily="34" charset="0"/>
                        </a:rPr>
                        <a:t>5.28 [1]</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500" kern="50" dirty="0">
                          <a:solidFill>
                            <a:srgbClr val="000000"/>
                          </a:solidFill>
                          <a:effectLst/>
                          <a:latin typeface="Arial" panose="020B0604020202020204" pitchFamily="34" charset="0"/>
                          <a:ea typeface="DejaVu Sans"/>
                          <a:cs typeface="Arial" panose="020B0604020202020204" pitchFamily="34" charset="0"/>
                        </a:rPr>
                        <a:t>-</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500" kern="50" dirty="0">
                          <a:solidFill>
                            <a:srgbClr val="000000"/>
                          </a:solidFill>
                          <a:effectLst/>
                          <a:latin typeface="Arial" panose="020B0604020202020204" pitchFamily="34" charset="0"/>
                          <a:ea typeface="DejaVu Sans"/>
                          <a:cs typeface="Arial" panose="020B0604020202020204" pitchFamily="34" charset="0"/>
                        </a:rPr>
                        <a:t>5.81 </a:t>
                      </a:r>
                      <a:r>
                        <a:rPr lang="en-US" sz="1500" kern="50" dirty="0" smtClean="0">
                          <a:solidFill>
                            <a:srgbClr val="000000"/>
                          </a:solidFill>
                          <a:effectLst/>
                          <a:latin typeface="Arial" panose="020B0604020202020204" pitchFamily="34" charset="0"/>
                          <a:ea typeface="DejaVu Sans"/>
                          <a:cs typeface="Arial" panose="020B0604020202020204" pitchFamily="34" charset="0"/>
                        </a:rPr>
                        <a:t>[9]</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315404">
                <a:tc>
                  <a:txBody>
                    <a:bodyPr/>
                    <a:lstStyle/>
                    <a:p>
                      <a:pPr algn="ctr">
                        <a:spcAft>
                          <a:spcPts val="0"/>
                        </a:spcAft>
                      </a:pPr>
                      <a:r>
                        <a:rPr lang="en-US" sz="1500" i="1" kern="50" dirty="0">
                          <a:solidFill>
                            <a:srgbClr val="7030A0"/>
                          </a:solidFill>
                          <a:effectLst/>
                          <a:latin typeface="Arial" panose="020B0604020202020204" pitchFamily="34" charset="0"/>
                          <a:ea typeface="DejaVu Sans"/>
                          <a:cs typeface="Arial" panose="020B0604020202020204" pitchFamily="34" charset="0"/>
                        </a:rPr>
                        <a:t>a</a:t>
                      </a:r>
                      <a:r>
                        <a:rPr lang="en-US" sz="1500" kern="50" dirty="0">
                          <a:solidFill>
                            <a:srgbClr val="7030A0"/>
                          </a:solidFill>
                          <a:effectLst/>
                          <a:latin typeface="Arial" panose="020B0604020202020204" pitchFamily="34" charset="0"/>
                          <a:ea typeface="DejaVu Sans"/>
                          <a:cs typeface="Arial" panose="020B0604020202020204" pitchFamily="34" charset="0"/>
                        </a:rPr>
                        <a:t> - PMMA</a:t>
                      </a:r>
                      <a:endParaRPr lang="el-GR" sz="1500" kern="50" dirty="0">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500" kern="50" dirty="0" smtClean="0">
                          <a:solidFill>
                            <a:srgbClr val="000000"/>
                          </a:solidFill>
                          <a:effectLst/>
                          <a:latin typeface="Arial" panose="020B0604020202020204" pitchFamily="34" charset="0"/>
                          <a:ea typeface="DejaVu Sans"/>
                          <a:cs typeface="Arial" panose="020B0604020202020204" pitchFamily="34" charset="0"/>
                        </a:rPr>
                        <a:t>413</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500" kern="50">
                          <a:solidFill>
                            <a:srgbClr val="000000"/>
                          </a:solidFill>
                          <a:effectLst/>
                          <a:latin typeface="Arial" panose="020B0604020202020204" pitchFamily="34" charset="0"/>
                          <a:ea typeface="DejaVu Sans"/>
                          <a:cs typeface="Arial" panose="020B0604020202020204" pitchFamily="34" charset="0"/>
                        </a:rPr>
                        <a:t>1.54</a:t>
                      </a:r>
                      <a:endParaRPr lang="el-GR" sz="1500" kern="5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500" kern="50" dirty="0" smtClean="0">
                          <a:solidFill>
                            <a:srgbClr val="000000"/>
                          </a:solidFill>
                          <a:effectLst/>
                          <a:latin typeface="Arial" panose="020B0604020202020204" pitchFamily="34" charset="0"/>
                          <a:ea typeface="DejaVu Sans"/>
                          <a:cs typeface="Arial" panose="020B0604020202020204" pitchFamily="34" charset="0"/>
                        </a:rPr>
                        <a:t>7.35 [1]</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500" kern="50">
                          <a:solidFill>
                            <a:srgbClr val="000000"/>
                          </a:solidFill>
                          <a:effectLst/>
                          <a:latin typeface="Arial" panose="020B0604020202020204" pitchFamily="34" charset="0"/>
                          <a:ea typeface="DejaVu Sans"/>
                          <a:cs typeface="Arial" panose="020B0604020202020204" pitchFamily="34" charset="0"/>
                        </a:rPr>
                        <a:t>-</a:t>
                      </a:r>
                      <a:endParaRPr lang="el-GR" sz="1500" kern="5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500" kern="50" dirty="0">
                          <a:solidFill>
                            <a:srgbClr val="000000"/>
                          </a:solidFill>
                          <a:effectLst/>
                          <a:latin typeface="Arial" panose="020B0604020202020204" pitchFamily="34" charset="0"/>
                          <a:ea typeface="DejaVu Sans"/>
                          <a:cs typeface="Arial" panose="020B0604020202020204" pitchFamily="34" charset="0"/>
                        </a:rPr>
                        <a:t>8.22 </a:t>
                      </a:r>
                      <a:r>
                        <a:rPr lang="en-US" sz="1500" kern="50" dirty="0" smtClean="0">
                          <a:solidFill>
                            <a:srgbClr val="000000"/>
                          </a:solidFill>
                          <a:effectLst/>
                          <a:latin typeface="Arial" panose="020B0604020202020204" pitchFamily="34" charset="0"/>
                          <a:ea typeface="DejaVu Sans"/>
                          <a:cs typeface="Arial" panose="020B0604020202020204" pitchFamily="34" charset="0"/>
                        </a:rPr>
                        <a:t>[9]</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315404">
                <a:tc>
                  <a:txBody>
                    <a:bodyPr/>
                    <a:lstStyle/>
                    <a:p>
                      <a:pPr algn="ctr">
                        <a:spcAft>
                          <a:spcPts val="0"/>
                        </a:spcAft>
                      </a:pPr>
                      <a:r>
                        <a:rPr lang="en-US" sz="1500" kern="50" dirty="0" smtClean="0">
                          <a:solidFill>
                            <a:schemeClr val="accent1"/>
                          </a:solidFill>
                          <a:effectLst/>
                          <a:latin typeface="Arial" panose="020B0604020202020204" pitchFamily="34" charset="0"/>
                          <a:ea typeface="DejaVu Sans"/>
                          <a:cs typeface="Arial" panose="020B0604020202020204" pitchFamily="34" charset="0"/>
                        </a:rPr>
                        <a:t>PLA</a:t>
                      </a:r>
                      <a:endParaRPr lang="el-GR" sz="1500" kern="50" dirty="0">
                        <a:solidFill>
                          <a:schemeClr val="accent1"/>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500" kern="50" dirty="0" smtClean="0">
                          <a:solidFill>
                            <a:srgbClr val="000000"/>
                          </a:solidFill>
                          <a:effectLst/>
                          <a:latin typeface="Arial" panose="020B0604020202020204" pitchFamily="34" charset="0"/>
                          <a:ea typeface="DejaVu Sans"/>
                          <a:cs typeface="Arial" panose="020B0604020202020204" pitchFamily="34" charset="0"/>
                        </a:rPr>
                        <a:t>413</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500" kern="50" dirty="0" smtClean="0">
                          <a:solidFill>
                            <a:srgbClr val="000000"/>
                          </a:solidFill>
                          <a:effectLst/>
                          <a:latin typeface="Arial" panose="020B0604020202020204" pitchFamily="34" charset="0"/>
                          <a:ea typeface="DejaVu Sans"/>
                          <a:cs typeface="Arial" panose="020B0604020202020204" pitchFamily="34" charset="0"/>
                        </a:rPr>
                        <a:t>1.43</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500" kern="50" dirty="0" smtClean="0">
                          <a:solidFill>
                            <a:srgbClr val="000000"/>
                          </a:solidFill>
                          <a:effectLst/>
                          <a:latin typeface="Arial" panose="020B0604020202020204" pitchFamily="34" charset="0"/>
                          <a:ea typeface="DejaVu Sans"/>
                          <a:cs typeface="Arial" panose="020B0604020202020204" pitchFamily="34" charset="0"/>
                        </a:rPr>
                        <a:t>6.04 [1]</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500" kern="50" dirty="0" smtClean="0">
                          <a:solidFill>
                            <a:srgbClr val="000000"/>
                          </a:solidFill>
                          <a:effectLst/>
                          <a:latin typeface="Arial" panose="020B0604020202020204" pitchFamily="34" charset="0"/>
                          <a:ea typeface="DejaVu Sans"/>
                          <a:cs typeface="Arial" panose="020B0604020202020204" pitchFamily="34" charset="0"/>
                        </a:rPr>
                        <a:t>-</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n-US" sz="1500" kern="50" dirty="0" smtClean="0">
                          <a:solidFill>
                            <a:srgbClr val="000000"/>
                          </a:solidFill>
                          <a:effectLst/>
                          <a:latin typeface="Arial" panose="020B0604020202020204" pitchFamily="34" charset="0"/>
                          <a:ea typeface="DejaVu Sans"/>
                          <a:cs typeface="Arial" panose="020B0604020202020204" pitchFamily="34" charset="0"/>
                        </a:rPr>
                        <a:t>6.70 [10]</a:t>
                      </a:r>
                      <a:endParaRPr lang="el-GR" sz="1500" kern="50" dirty="0">
                        <a:solidFill>
                          <a:srgbClr val="000000"/>
                        </a:solidFill>
                        <a:effectLst/>
                        <a:latin typeface="Arial" panose="020B0604020202020204" pitchFamily="34" charset="0"/>
                        <a:ea typeface="DejaVu Sans"/>
                        <a:cs typeface="Arial" panose="020B0604020202020204" pitchFamily="34" charset="0"/>
                      </a:endParaRPr>
                    </a:p>
                  </a:txBody>
                  <a:tcPr marL="43586" marR="43586" marT="43586" marB="43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bl>
          </a:graphicData>
        </a:graphic>
      </p:graphicFrame>
      <p:sp>
        <p:nvSpPr>
          <p:cNvPr id="5" name="Rectangle 4"/>
          <p:cNvSpPr/>
          <p:nvPr/>
        </p:nvSpPr>
        <p:spPr>
          <a:xfrm>
            <a:off x="899592" y="3792602"/>
            <a:ext cx="6153930" cy="2862322"/>
          </a:xfrm>
          <a:prstGeom prst="rect">
            <a:avLst/>
          </a:prstGeom>
        </p:spPr>
        <p:txBody>
          <a:bodyPr wrap="square">
            <a:spAutoFit/>
          </a:bodyPr>
          <a:lstStyle/>
          <a:p>
            <a:pPr algn="just">
              <a:spcAft>
                <a:spcPts val="0"/>
              </a:spcAft>
            </a:pPr>
            <a:r>
              <a:rPr lang="en-US" sz="1200" kern="50" dirty="0" smtClean="0">
                <a:solidFill>
                  <a:srgbClr val="000000"/>
                </a:solidFill>
                <a:ea typeface="DejaVu Sans"/>
              </a:rPr>
              <a:t>[1] </a:t>
            </a:r>
            <a:r>
              <a:rPr lang="en-US" sz="1200" kern="50" dirty="0" err="1">
                <a:solidFill>
                  <a:srgbClr val="008000"/>
                </a:solidFill>
                <a:ea typeface="DejaVu Sans"/>
              </a:rPr>
              <a:t>Tzounis</a:t>
            </a:r>
            <a:r>
              <a:rPr lang="en-US" sz="1200" kern="50" dirty="0">
                <a:solidFill>
                  <a:srgbClr val="008000"/>
                </a:solidFill>
                <a:ea typeface="DejaVu Sans"/>
              </a:rPr>
              <a:t>, P.-N.; </a:t>
            </a:r>
            <a:r>
              <a:rPr lang="en-US" sz="1200" kern="50" dirty="0" err="1">
                <a:solidFill>
                  <a:srgbClr val="008000"/>
                </a:solidFill>
                <a:ea typeface="DejaVu Sans"/>
              </a:rPr>
              <a:t>Anogiannakis</a:t>
            </a:r>
            <a:r>
              <a:rPr lang="en-US" sz="1200" kern="50" dirty="0">
                <a:solidFill>
                  <a:srgbClr val="008000"/>
                </a:solidFill>
                <a:ea typeface="DejaVu Sans"/>
              </a:rPr>
              <a:t> S. D.; </a:t>
            </a:r>
            <a:r>
              <a:rPr lang="en-US" sz="1200" kern="50" dirty="0" smtClean="0">
                <a:solidFill>
                  <a:srgbClr val="008000"/>
                </a:solidFill>
                <a:ea typeface="DejaVu Sans"/>
              </a:rPr>
              <a:t>DNT </a:t>
            </a:r>
            <a:r>
              <a:rPr lang="en-US" sz="1200" i="1" kern="50" dirty="0">
                <a:solidFill>
                  <a:srgbClr val="008000"/>
                </a:solidFill>
                <a:ea typeface="DejaVu Sans"/>
              </a:rPr>
              <a:t>Macromolecules</a:t>
            </a:r>
            <a:r>
              <a:rPr lang="en-US" sz="1200" kern="50" dirty="0">
                <a:solidFill>
                  <a:srgbClr val="008000"/>
                </a:solidFill>
                <a:ea typeface="DejaVu Sans"/>
              </a:rPr>
              <a:t> </a:t>
            </a:r>
            <a:r>
              <a:rPr lang="en-US" sz="1200" b="1" kern="50" dirty="0">
                <a:solidFill>
                  <a:srgbClr val="008000"/>
                </a:solidFill>
                <a:ea typeface="DejaVu Sans"/>
              </a:rPr>
              <a:t>2017</a:t>
            </a:r>
            <a:r>
              <a:rPr lang="en-US" sz="1200" kern="50" dirty="0">
                <a:solidFill>
                  <a:srgbClr val="008000"/>
                </a:solidFill>
                <a:ea typeface="DejaVu Sans"/>
              </a:rPr>
              <a:t>, </a:t>
            </a:r>
            <a:r>
              <a:rPr lang="en-US" sz="1200" i="1" kern="50" dirty="0">
                <a:solidFill>
                  <a:srgbClr val="008000"/>
                </a:solidFill>
                <a:ea typeface="DejaVu Sans"/>
              </a:rPr>
              <a:t>50</a:t>
            </a:r>
            <a:r>
              <a:rPr lang="en-US" sz="1200" kern="50" dirty="0">
                <a:solidFill>
                  <a:srgbClr val="008000"/>
                </a:solidFill>
                <a:ea typeface="DejaVu Sans"/>
              </a:rPr>
              <a:t>, 4575-4587</a:t>
            </a:r>
            <a:r>
              <a:rPr lang="en-US" sz="1200" kern="50" dirty="0" smtClean="0">
                <a:solidFill>
                  <a:srgbClr val="008000"/>
                </a:solidFill>
                <a:ea typeface="DejaVu Sans"/>
              </a:rPr>
              <a:t>.</a:t>
            </a:r>
          </a:p>
          <a:p>
            <a:pPr algn="just">
              <a:spcAft>
                <a:spcPts val="0"/>
              </a:spcAft>
            </a:pPr>
            <a:r>
              <a:rPr lang="en-US" sz="1200" kern="50" dirty="0" smtClean="0">
                <a:solidFill>
                  <a:srgbClr val="000000"/>
                </a:solidFill>
                <a:ea typeface="DejaVu Sans"/>
              </a:rPr>
              <a:t>[2] </a:t>
            </a:r>
            <a:r>
              <a:rPr lang="en-US" sz="1200" kern="50" dirty="0" err="1">
                <a:solidFill>
                  <a:srgbClr val="008000"/>
                </a:solidFill>
                <a:ea typeface="DejaVu Sans"/>
              </a:rPr>
              <a:t>Foteinopoulou</a:t>
            </a:r>
            <a:r>
              <a:rPr lang="en-US" sz="1200" kern="50" dirty="0">
                <a:solidFill>
                  <a:srgbClr val="008000"/>
                </a:solidFill>
                <a:ea typeface="DejaVu Sans"/>
              </a:rPr>
              <a:t>, K. et al., </a:t>
            </a:r>
            <a:r>
              <a:rPr lang="en-US" sz="1200" i="1" kern="50" dirty="0">
                <a:solidFill>
                  <a:srgbClr val="008000"/>
                </a:solidFill>
                <a:ea typeface="DejaVu Sans"/>
              </a:rPr>
              <a:t>J. Phys. Chem. B</a:t>
            </a:r>
            <a:r>
              <a:rPr lang="en-US" sz="1200" kern="50" dirty="0">
                <a:solidFill>
                  <a:srgbClr val="008000"/>
                </a:solidFill>
                <a:ea typeface="DejaVu Sans"/>
              </a:rPr>
              <a:t> </a:t>
            </a:r>
            <a:r>
              <a:rPr lang="en-US" sz="1200" b="1" kern="50" dirty="0">
                <a:solidFill>
                  <a:srgbClr val="008000"/>
                </a:solidFill>
                <a:ea typeface="DejaVu Sans"/>
              </a:rPr>
              <a:t>2009</a:t>
            </a:r>
            <a:r>
              <a:rPr lang="en-US" sz="1200" kern="50" dirty="0">
                <a:solidFill>
                  <a:srgbClr val="008000"/>
                </a:solidFill>
                <a:ea typeface="DejaVu Sans"/>
              </a:rPr>
              <a:t>, 113, 442-455.</a:t>
            </a:r>
            <a:endParaRPr lang="el-GR" sz="1200" kern="50" dirty="0">
              <a:solidFill>
                <a:srgbClr val="008000"/>
              </a:solidFill>
              <a:ea typeface="DejaVu Sans"/>
            </a:endParaRPr>
          </a:p>
          <a:p>
            <a:pPr algn="just">
              <a:spcAft>
                <a:spcPts val="0"/>
              </a:spcAft>
            </a:pPr>
            <a:r>
              <a:rPr lang="en-US" sz="1200" kern="50" dirty="0" smtClean="0">
                <a:solidFill>
                  <a:srgbClr val="000000"/>
                </a:solidFill>
                <a:ea typeface="DejaVu Sans"/>
              </a:rPr>
              <a:t>[3] </a:t>
            </a:r>
            <a:r>
              <a:rPr lang="en-US" sz="1200" kern="50" dirty="0">
                <a:solidFill>
                  <a:srgbClr val="008000"/>
                </a:solidFill>
                <a:ea typeface="DejaVu Sans"/>
              </a:rPr>
              <a:t>Fetters, L. J. et al., </a:t>
            </a:r>
            <a:r>
              <a:rPr lang="en-US" sz="1200" i="1" kern="50" dirty="0">
                <a:solidFill>
                  <a:srgbClr val="008000"/>
                </a:solidFill>
                <a:ea typeface="DejaVu Sans"/>
              </a:rPr>
              <a:t>Macromolecules </a:t>
            </a:r>
            <a:r>
              <a:rPr lang="en-US" sz="1200" b="1" kern="50" dirty="0">
                <a:solidFill>
                  <a:srgbClr val="008000"/>
                </a:solidFill>
                <a:ea typeface="DejaVu Sans"/>
              </a:rPr>
              <a:t>2002</a:t>
            </a:r>
            <a:r>
              <a:rPr lang="en-US" sz="1200" kern="50" dirty="0">
                <a:solidFill>
                  <a:srgbClr val="008000"/>
                </a:solidFill>
                <a:ea typeface="DejaVu Sans"/>
              </a:rPr>
              <a:t>, 35, 100096-10101.</a:t>
            </a:r>
            <a:endParaRPr lang="el-GR" sz="1200" kern="50" dirty="0">
              <a:solidFill>
                <a:srgbClr val="008000"/>
              </a:solidFill>
              <a:ea typeface="DejaVu Sans"/>
            </a:endParaRPr>
          </a:p>
          <a:p>
            <a:pPr algn="just">
              <a:spcAft>
                <a:spcPts val="0"/>
              </a:spcAft>
            </a:pPr>
            <a:r>
              <a:rPr lang="en-US" sz="1200" kern="50" dirty="0" smtClean="0">
                <a:solidFill>
                  <a:srgbClr val="000000"/>
                </a:solidFill>
                <a:ea typeface="DejaVu Sans"/>
              </a:rPr>
              <a:t>[4] </a:t>
            </a:r>
            <a:r>
              <a:rPr lang="en-US" sz="1200" kern="50" dirty="0" err="1">
                <a:solidFill>
                  <a:srgbClr val="008000"/>
                </a:solidFill>
                <a:ea typeface="DejaVu Sans"/>
              </a:rPr>
              <a:t>Logotheti</a:t>
            </a:r>
            <a:r>
              <a:rPr lang="en-US" sz="1200" kern="50" dirty="0">
                <a:solidFill>
                  <a:srgbClr val="008000"/>
                </a:solidFill>
                <a:ea typeface="DejaVu Sans"/>
              </a:rPr>
              <a:t>, G. E. et al., </a:t>
            </a:r>
            <a:r>
              <a:rPr lang="en-US" sz="1200" i="1" kern="50" dirty="0">
                <a:solidFill>
                  <a:srgbClr val="008000"/>
                </a:solidFill>
                <a:ea typeface="DejaVu Sans"/>
              </a:rPr>
              <a:t>Macromolecules</a:t>
            </a:r>
            <a:r>
              <a:rPr lang="en-US" sz="1200" kern="50" dirty="0">
                <a:solidFill>
                  <a:srgbClr val="008000"/>
                </a:solidFill>
                <a:ea typeface="DejaVu Sans"/>
              </a:rPr>
              <a:t> </a:t>
            </a:r>
            <a:r>
              <a:rPr lang="en-US" sz="1200" b="1" kern="50" dirty="0">
                <a:solidFill>
                  <a:srgbClr val="008000"/>
                </a:solidFill>
                <a:ea typeface="DejaVu Sans"/>
              </a:rPr>
              <a:t>2007</a:t>
            </a:r>
            <a:r>
              <a:rPr lang="en-US" sz="1200" kern="50" dirty="0">
                <a:solidFill>
                  <a:srgbClr val="008000"/>
                </a:solidFill>
                <a:ea typeface="DejaVu Sans"/>
              </a:rPr>
              <a:t>, 40, 2235-2245.</a:t>
            </a:r>
            <a:endParaRPr lang="el-GR" sz="1200" kern="50" dirty="0">
              <a:solidFill>
                <a:srgbClr val="008000"/>
              </a:solidFill>
              <a:ea typeface="DejaVu Sans"/>
            </a:endParaRPr>
          </a:p>
          <a:p>
            <a:pPr>
              <a:spcAft>
                <a:spcPts val="0"/>
              </a:spcAft>
            </a:pPr>
            <a:r>
              <a:rPr lang="en-US" sz="1200" kern="50" dirty="0" smtClean="0">
                <a:solidFill>
                  <a:srgbClr val="000000"/>
                </a:solidFill>
                <a:ea typeface="DejaVu Sans"/>
              </a:rPr>
              <a:t>[5] </a:t>
            </a:r>
            <a:r>
              <a:rPr lang="en-US" sz="1200" kern="50" dirty="0">
                <a:solidFill>
                  <a:srgbClr val="008000"/>
                </a:solidFill>
                <a:ea typeface="DejaVu Sans"/>
              </a:rPr>
              <a:t>Mulder, T. et al., </a:t>
            </a:r>
            <a:r>
              <a:rPr lang="en-US" sz="1200" i="1" kern="50" dirty="0">
                <a:solidFill>
                  <a:srgbClr val="008000"/>
                </a:solidFill>
                <a:ea typeface="DejaVu Sans"/>
              </a:rPr>
              <a:t>Macromolecules</a:t>
            </a:r>
            <a:r>
              <a:rPr lang="en-US" sz="1200" kern="50" dirty="0">
                <a:solidFill>
                  <a:srgbClr val="008000"/>
                </a:solidFill>
                <a:ea typeface="DejaVu Sans"/>
              </a:rPr>
              <a:t> </a:t>
            </a:r>
            <a:r>
              <a:rPr lang="en-US" sz="1200" b="1" kern="50" dirty="0">
                <a:solidFill>
                  <a:srgbClr val="008000"/>
                </a:solidFill>
                <a:ea typeface="DejaVu Sans"/>
              </a:rPr>
              <a:t>2009</a:t>
            </a:r>
            <a:r>
              <a:rPr lang="en-US" sz="1200" kern="50" dirty="0">
                <a:solidFill>
                  <a:srgbClr val="008000"/>
                </a:solidFill>
                <a:ea typeface="DejaVu Sans"/>
              </a:rPr>
              <a:t>, 42, 384-391. </a:t>
            </a:r>
            <a:endParaRPr lang="el-GR" sz="1200" kern="50" dirty="0">
              <a:solidFill>
                <a:srgbClr val="008000"/>
              </a:solidFill>
              <a:ea typeface="DejaVu Sans"/>
            </a:endParaRPr>
          </a:p>
          <a:p>
            <a:pPr algn="just">
              <a:spcAft>
                <a:spcPts val="0"/>
              </a:spcAft>
            </a:pPr>
            <a:r>
              <a:rPr lang="en-US" sz="1200" kern="50" dirty="0" smtClean="0">
                <a:solidFill>
                  <a:srgbClr val="008000"/>
                </a:solidFill>
                <a:ea typeface="DejaVu Sans"/>
              </a:rPr>
              <a:t>[6] </a:t>
            </a:r>
            <a:r>
              <a:rPr lang="en-US" sz="1200" kern="50" dirty="0">
                <a:solidFill>
                  <a:srgbClr val="008000"/>
                </a:solidFill>
                <a:ea typeface="DejaVu Sans"/>
              </a:rPr>
              <a:t>Mark, J.; Ngai, K.; </a:t>
            </a:r>
            <a:r>
              <a:rPr lang="en-US" sz="1200" kern="50" dirty="0" err="1">
                <a:solidFill>
                  <a:srgbClr val="008000"/>
                </a:solidFill>
                <a:ea typeface="DejaVu Sans"/>
              </a:rPr>
              <a:t>Graessley</a:t>
            </a:r>
            <a:r>
              <a:rPr lang="en-US" sz="1200" kern="50" dirty="0">
                <a:solidFill>
                  <a:srgbClr val="008000"/>
                </a:solidFill>
                <a:ea typeface="DejaVu Sans"/>
              </a:rPr>
              <a:t>, W.; </a:t>
            </a:r>
            <a:r>
              <a:rPr lang="en-US" sz="1200" kern="50" dirty="0" err="1">
                <a:solidFill>
                  <a:srgbClr val="008000"/>
                </a:solidFill>
                <a:ea typeface="DejaVu Sans"/>
              </a:rPr>
              <a:t>Mandelkern</a:t>
            </a:r>
            <a:r>
              <a:rPr lang="en-US" sz="1200" kern="50" dirty="0">
                <a:solidFill>
                  <a:srgbClr val="008000"/>
                </a:solidFill>
                <a:ea typeface="DejaVu Sans"/>
              </a:rPr>
              <a:t>, L.; </a:t>
            </a:r>
            <a:r>
              <a:rPr lang="en-US" sz="1200" kern="50" dirty="0" err="1">
                <a:solidFill>
                  <a:srgbClr val="008000"/>
                </a:solidFill>
                <a:ea typeface="DejaVu Sans"/>
              </a:rPr>
              <a:t>Samulski</a:t>
            </a:r>
            <a:r>
              <a:rPr lang="en-US" sz="1200" kern="50" dirty="0">
                <a:solidFill>
                  <a:srgbClr val="008000"/>
                </a:solidFill>
                <a:ea typeface="DejaVu Sans"/>
              </a:rPr>
              <a:t>, E. </a:t>
            </a:r>
            <a:r>
              <a:rPr lang="en-US" sz="1200" i="1" kern="50" dirty="0">
                <a:solidFill>
                  <a:srgbClr val="008000"/>
                </a:solidFill>
                <a:ea typeface="DejaVu Sans"/>
              </a:rPr>
              <a:t>Physical Properties of </a:t>
            </a:r>
            <a:r>
              <a:rPr lang="en-US" sz="1200" i="1" kern="50" dirty="0" smtClean="0">
                <a:solidFill>
                  <a:srgbClr val="008000"/>
                </a:solidFill>
                <a:ea typeface="DejaVu Sans"/>
              </a:rPr>
              <a:t>Polymers</a:t>
            </a:r>
            <a:r>
              <a:rPr lang="en-US" sz="1200" kern="50" dirty="0" smtClean="0">
                <a:solidFill>
                  <a:srgbClr val="008000"/>
                </a:solidFill>
                <a:ea typeface="DejaVu Sans"/>
              </a:rPr>
              <a:t>; Cambridge </a:t>
            </a:r>
            <a:r>
              <a:rPr lang="en-US" sz="1200" kern="50" dirty="0">
                <a:solidFill>
                  <a:srgbClr val="008000"/>
                </a:solidFill>
                <a:ea typeface="DejaVu Sans"/>
              </a:rPr>
              <a:t>University Press: Cambridge, 2003.</a:t>
            </a:r>
            <a:endParaRPr lang="el-GR" sz="1200" kern="50" dirty="0">
              <a:solidFill>
                <a:srgbClr val="008000"/>
              </a:solidFill>
              <a:ea typeface="DejaVu Sans"/>
            </a:endParaRPr>
          </a:p>
          <a:p>
            <a:pPr algn="just">
              <a:spcAft>
                <a:spcPts val="0"/>
              </a:spcAft>
            </a:pPr>
            <a:r>
              <a:rPr lang="en-US" sz="1200" kern="50" dirty="0" smtClean="0">
                <a:solidFill>
                  <a:srgbClr val="000000"/>
                </a:solidFill>
                <a:ea typeface="DejaVu Sans"/>
              </a:rPr>
              <a:t>[7] </a:t>
            </a:r>
            <a:r>
              <a:rPr lang="en-US" sz="1200" kern="50" dirty="0">
                <a:solidFill>
                  <a:srgbClr val="008000"/>
                </a:solidFill>
                <a:ea typeface="DejaVu Sans"/>
              </a:rPr>
              <a:t>Wick, C. D.; </a:t>
            </a:r>
            <a:r>
              <a:rPr lang="en-US" sz="1200" kern="50" dirty="0" err="1">
                <a:solidFill>
                  <a:srgbClr val="008000"/>
                </a:solidFill>
                <a:ea typeface="DejaVu Sans"/>
              </a:rPr>
              <a:t>Theodorou</a:t>
            </a:r>
            <a:r>
              <a:rPr lang="en-US" sz="1200" kern="50" dirty="0">
                <a:solidFill>
                  <a:srgbClr val="008000"/>
                </a:solidFill>
                <a:ea typeface="DejaVu Sans"/>
              </a:rPr>
              <a:t>, D. N., </a:t>
            </a:r>
            <a:r>
              <a:rPr lang="en-US" sz="1200" i="1" kern="50" dirty="0">
                <a:solidFill>
                  <a:srgbClr val="008000"/>
                </a:solidFill>
                <a:ea typeface="DejaVu Sans"/>
              </a:rPr>
              <a:t>Macromolecules</a:t>
            </a:r>
            <a:r>
              <a:rPr lang="en-US" sz="1200" kern="50" dirty="0">
                <a:solidFill>
                  <a:srgbClr val="008000"/>
                </a:solidFill>
                <a:ea typeface="DejaVu Sans"/>
              </a:rPr>
              <a:t> </a:t>
            </a:r>
            <a:r>
              <a:rPr lang="en-US" sz="1200" b="1" kern="50" dirty="0">
                <a:solidFill>
                  <a:srgbClr val="008000"/>
                </a:solidFill>
                <a:ea typeface="DejaVu Sans"/>
              </a:rPr>
              <a:t>2004</a:t>
            </a:r>
            <a:r>
              <a:rPr lang="en-US" sz="1200" kern="50" dirty="0">
                <a:solidFill>
                  <a:srgbClr val="008000"/>
                </a:solidFill>
                <a:ea typeface="DejaVu Sans"/>
              </a:rPr>
              <a:t>, 37, 7026-7033.</a:t>
            </a:r>
            <a:endParaRPr lang="el-GR" sz="1200" kern="50" dirty="0">
              <a:solidFill>
                <a:srgbClr val="008000"/>
              </a:solidFill>
              <a:ea typeface="DejaVu Sans"/>
            </a:endParaRPr>
          </a:p>
          <a:p>
            <a:pPr algn="just">
              <a:spcAft>
                <a:spcPts val="0"/>
              </a:spcAft>
            </a:pPr>
            <a:r>
              <a:rPr lang="en-US" sz="1200" kern="50" dirty="0" smtClean="0">
                <a:solidFill>
                  <a:srgbClr val="000000"/>
                </a:solidFill>
                <a:ea typeface="DejaVu Sans"/>
              </a:rPr>
              <a:t>[8] </a:t>
            </a:r>
            <a:r>
              <a:rPr lang="en-US" sz="1200" kern="50" dirty="0" err="1">
                <a:solidFill>
                  <a:srgbClr val="008000"/>
                </a:solidFill>
                <a:ea typeface="DejaVu Sans"/>
              </a:rPr>
              <a:t>Annis</a:t>
            </a:r>
            <a:r>
              <a:rPr lang="en-US" sz="1200" kern="50" dirty="0">
                <a:solidFill>
                  <a:srgbClr val="008000"/>
                </a:solidFill>
                <a:ea typeface="DejaVu Sans"/>
              </a:rPr>
              <a:t>, B. K. et al., </a:t>
            </a:r>
            <a:r>
              <a:rPr lang="en-US" sz="1200" i="1" kern="50" dirty="0">
                <a:solidFill>
                  <a:srgbClr val="008000"/>
                </a:solidFill>
                <a:ea typeface="DejaVu Sans"/>
              </a:rPr>
              <a:t>Macromolecules </a:t>
            </a:r>
            <a:r>
              <a:rPr lang="en-US" sz="1200" b="1" kern="50" dirty="0">
                <a:solidFill>
                  <a:srgbClr val="008000"/>
                </a:solidFill>
                <a:ea typeface="DejaVu Sans"/>
              </a:rPr>
              <a:t>2000</a:t>
            </a:r>
            <a:r>
              <a:rPr lang="en-US" sz="1200" kern="50" dirty="0">
                <a:solidFill>
                  <a:srgbClr val="008000"/>
                </a:solidFill>
                <a:ea typeface="DejaVu Sans"/>
              </a:rPr>
              <a:t>, 33, 7544-7548.</a:t>
            </a:r>
            <a:endParaRPr lang="el-GR" sz="1200" kern="50" dirty="0">
              <a:solidFill>
                <a:srgbClr val="008000"/>
              </a:solidFill>
              <a:ea typeface="DejaVu Sans"/>
            </a:endParaRPr>
          </a:p>
          <a:p>
            <a:pPr>
              <a:spcAft>
                <a:spcPts val="0"/>
              </a:spcAft>
            </a:pPr>
            <a:r>
              <a:rPr lang="en-US" sz="1200" kern="50" dirty="0" smtClean="0">
                <a:solidFill>
                  <a:srgbClr val="000000"/>
                </a:solidFill>
                <a:ea typeface="DejaVu Sans"/>
              </a:rPr>
              <a:t>[9] </a:t>
            </a:r>
            <a:r>
              <a:rPr lang="en-US" sz="1200" kern="50" dirty="0">
                <a:solidFill>
                  <a:srgbClr val="008000"/>
                </a:solidFill>
                <a:ea typeface="DejaVu Sans"/>
              </a:rPr>
              <a:t>Fetters, L. J.; Lohse, D. J.; Colby, R. H. Chain dimensions and entanglement </a:t>
            </a:r>
            <a:r>
              <a:rPr lang="en-US" sz="1200" kern="50" dirty="0" err="1">
                <a:solidFill>
                  <a:srgbClr val="008000"/>
                </a:solidFill>
                <a:ea typeface="DejaVu Sans"/>
              </a:rPr>
              <a:t>spacings</a:t>
            </a:r>
            <a:r>
              <a:rPr lang="en-US" sz="1200" kern="50" dirty="0">
                <a:solidFill>
                  <a:srgbClr val="008000"/>
                </a:solidFill>
                <a:ea typeface="DejaVu Sans"/>
              </a:rPr>
              <a:t>; in </a:t>
            </a:r>
            <a:r>
              <a:rPr lang="en-US" sz="1200" i="1" kern="50" dirty="0" smtClean="0">
                <a:solidFill>
                  <a:srgbClr val="008000"/>
                </a:solidFill>
                <a:ea typeface="DejaVu Sans"/>
              </a:rPr>
              <a:t>Physical </a:t>
            </a:r>
            <a:r>
              <a:rPr lang="en-US" sz="1200" i="1" kern="50" dirty="0">
                <a:solidFill>
                  <a:srgbClr val="008000"/>
                </a:solidFill>
                <a:ea typeface="DejaVu Sans"/>
              </a:rPr>
              <a:t>Properties of Polymers Handbook</a:t>
            </a:r>
            <a:r>
              <a:rPr lang="en-US" sz="1200" kern="50" dirty="0">
                <a:solidFill>
                  <a:srgbClr val="008000"/>
                </a:solidFill>
                <a:ea typeface="DejaVu Sans"/>
              </a:rPr>
              <a:t>; Mark, J. E.; Springer: Berlin, 2006, pp. 447-454</a:t>
            </a:r>
            <a:r>
              <a:rPr lang="en-US" sz="1200" kern="50" dirty="0" smtClean="0">
                <a:solidFill>
                  <a:srgbClr val="008000"/>
                </a:solidFill>
                <a:ea typeface="DejaVu Sans"/>
              </a:rPr>
              <a:t>.</a:t>
            </a:r>
          </a:p>
          <a:p>
            <a:pPr>
              <a:spcAft>
                <a:spcPts val="0"/>
              </a:spcAft>
            </a:pPr>
            <a:r>
              <a:rPr lang="en-US" sz="1200" kern="50" dirty="0" smtClean="0">
                <a:solidFill>
                  <a:srgbClr val="000000"/>
                </a:solidFill>
                <a:ea typeface="DejaVu Sans"/>
              </a:rPr>
              <a:t>[10] </a:t>
            </a:r>
            <a:r>
              <a:rPr lang="en-US" sz="1200" dirty="0" smtClean="0">
                <a:solidFill>
                  <a:srgbClr val="008000"/>
                </a:solidFill>
              </a:rPr>
              <a:t>Aura</a:t>
            </a:r>
            <a:r>
              <a:rPr lang="en-US" sz="1200" dirty="0">
                <a:solidFill>
                  <a:srgbClr val="008000"/>
                </a:solidFill>
              </a:rPr>
              <a:t>, </a:t>
            </a:r>
            <a:r>
              <a:rPr lang="en-US" sz="1200" dirty="0" smtClean="0">
                <a:solidFill>
                  <a:srgbClr val="008000"/>
                </a:solidFill>
              </a:rPr>
              <a:t>R.;</a:t>
            </a:r>
            <a:r>
              <a:rPr lang="en-US" sz="1200" dirty="0">
                <a:solidFill>
                  <a:srgbClr val="008000"/>
                </a:solidFill>
              </a:rPr>
              <a:t> </a:t>
            </a:r>
            <a:r>
              <a:rPr lang="en-US" sz="1200" dirty="0" smtClean="0">
                <a:solidFill>
                  <a:srgbClr val="008000"/>
                </a:solidFill>
              </a:rPr>
              <a:t>Lim</a:t>
            </a:r>
            <a:r>
              <a:rPr lang="en-US" sz="1200" dirty="0">
                <a:solidFill>
                  <a:srgbClr val="008000"/>
                </a:solidFill>
              </a:rPr>
              <a:t>, </a:t>
            </a:r>
            <a:r>
              <a:rPr lang="en-US" sz="1200" dirty="0" smtClean="0">
                <a:solidFill>
                  <a:srgbClr val="008000"/>
                </a:solidFill>
              </a:rPr>
              <a:t>L.–T.; Selke, S. E. M.; </a:t>
            </a:r>
            <a:r>
              <a:rPr lang="en-US" sz="1200" dirty="0">
                <a:solidFill>
                  <a:srgbClr val="008000"/>
                </a:solidFill>
              </a:rPr>
              <a:t>Tsuji, </a:t>
            </a:r>
            <a:r>
              <a:rPr lang="en-US" sz="1200" dirty="0" smtClean="0">
                <a:solidFill>
                  <a:srgbClr val="008000"/>
                </a:solidFill>
              </a:rPr>
              <a:t>H. </a:t>
            </a:r>
            <a:r>
              <a:rPr lang="en-US" sz="1200" i="1" dirty="0" smtClean="0">
                <a:solidFill>
                  <a:srgbClr val="008000"/>
                </a:solidFill>
              </a:rPr>
              <a:t>Poly(Lactic </a:t>
            </a:r>
            <a:r>
              <a:rPr lang="en-US" sz="1200" i="1" dirty="0">
                <a:solidFill>
                  <a:srgbClr val="008000"/>
                </a:solidFill>
              </a:rPr>
              <a:t>Acid) Synthesis, Structures, Properties, Processing and </a:t>
            </a:r>
            <a:r>
              <a:rPr lang="en-US" sz="1200" i="1" dirty="0" smtClean="0">
                <a:solidFill>
                  <a:srgbClr val="008000"/>
                </a:solidFill>
              </a:rPr>
              <a:t>Application</a:t>
            </a:r>
            <a:r>
              <a:rPr lang="en-US" sz="1200" dirty="0" smtClean="0">
                <a:solidFill>
                  <a:srgbClr val="008000"/>
                </a:solidFill>
              </a:rPr>
              <a:t>, Wiley: </a:t>
            </a:r>
            <a:r>
              <a:rPr lang="en-US" sz="1200" dirty="0">
                <a:solidFill>
                  <a:srgbClr val="008000"/>
                </a:solidFill>
              </a:rPr>
              <a:t>New </a:t>
            </a:r>
            <a:r>
              <a:rPr lang="en-US" sz="1200" dirty="0" smtClean="0">
                <a:solidFill>
                  <a:srgbClr val="008000"/>
                </a:solidFill>
              </a:rPr>
              <a:t>Jersey, 2010</a:t>
            </a:r>
            <a:r>
              <a:rPr lang="en-US" sz="1200" dirty="0">
                <a:solidFill>
                  <a:srgbClr val="008000"/>
                </a:solidFill>
              </a:rPr>
              <a:t>.</a:t>
            </a:r>
          </a:p>
          <a:p>
            <a:pPr>
              <a:spcAft>
                <a:spcPts val="0"/>
              </a:spcAft>
            </a:pPr>
            <a:endParaRPr lang="el-GR" sz="1200" kern="50" dirty="0">
              <a:solidFill>
                <a:srgbClr val="000000"/>
              </a:solidFill>
              <a:latin typeface="Times New Roman" panose="02020603050405020304" pitchFamily="18" charset="0"/>
              <a:ea typeface="DejaVu Sans"/>
              <a:cs typeface="DejaVu Sans"/>
            </a:endParaRPr>
          </a:p>
        </p:txBody>
      </p:sp>
      <p:sp>
        <p:nvSpPr>
          <p:cNvPr id="8" name="Titel 2"/>
          <p:cNvSpPr txBox="1">
            <a:spLocks/>
          </p:cNvSpPr>
          <p:nvPr/>
        </p:nvSpPr>
        <p:spPr>
          <a:xfrm>
            <a:off x="1127708" y="0"/>
            <a:ext cx="6888583" cy="76470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accent1"/>
                </a:solidFill>
                <a:latin typeface="+mj-lt"/>
                <a:ea typeface="+mj-ea"/>
                <a:cs typeface="+mj-cs"/>
              </a:defRPr>
            </a:lvl1pPr>
          </a:lstStyle>
          <a:p>
            <a:pPr algn="ctr" eaLnBrk="0" hangingPunct="0"/>
            <a:r>
              <a:rPr lang="en-US" altLang="el-GR" sz="2400" b="1" dirty="0">
                <a:solidFill>
                  <a:srgbClr val="FF0000"/>
                </a:solidFill>
                <a:ea typeface="+mn-ea"/>
              </a:rPr>
              <a:t>Estimation of Stiffness (Characteristic Ratio</a:t>
            </a:r>
            <a:r>
              <a:rPr lang="en-US" altLang="el-GR" sz="2400" b="1" dirty="0" smtClean="0">
                <a:solidFill>
                  <a:srgbClr val="FF0000"/>
                </a:solidFill>
                <a:ea typeface="+mn-ea"/>
              </a:rPr>
              <a:t>)</a:t>
            </a:r>
            <a:endParaRPr lang="en-US" altLang="el-GR" sz="2400" b="1" dirty="0">
              <a:solidFill>
                <a:srgbClr val="FF0000"/>
              </a:solidFill>
              <a:ea typeface="+mn-ea"/>
            </a:endParaRPr>
          </a:p>
        </p:txBody>
      </p:sp>
    </p:spTree>
    <p:extLst>
      <p:ext uri="{BB962C8B-B14F-4D97-AF65-F5344CB8AC3E}">
        <p14:creationId xmlns:p14="http://schemas.microsoft.com/office/powerpoint/2010/main" val="38456302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765175"/>
            <a:ext cx="3144838" cy="3867150"/>
            <a:chOff x="2971" y="663"/>
            <a:chExt cx="1981" cy="2436"/>
          </a:xfrm>
        </p:grpSpPr>
        <p:grpSp>
          <p:nvGrpSpPr>
            <p:cNvPr id="13333" name="Group 3"/>
            <p:cNvGrpSpPr>
              <a:grpSpLocks/>
            </p:cNvGrpSpPr>
            <p:nvPr/>
          </p:nvGrpSpPr>
          <p:grpSpPr bwMode="auto">
            <a:xfrm>
              <a:off x="2971" y="663"/>
              <a:ext cx="1981" cy="2436"/>
              <a:chOff x="3062" y="436"/>
              <a:chExt cx="1981" cy="2436"/>
            </a:xfrm>
          </p:grpSpPr>
          <p:pic>
            <p:nvPicPr>
              <p:cNvPr id="13335" name="Picture 4"/>
              <p:cNvPicPr>
                <a:picLocks noChangeAspect="1" noChangeArrowheads="1"/>
              </p:cNvPicPr>
              <p:nvPr/>
            </p:nvPicPr>
            <p:blipFill>
              <a:blip r:embed="rId4">
                <a:extLst>
                  <a:ext uri="{28A0092B-C50C-407E-A947-70E740481C1C}">
                    <a14:useLocalDpi xmlns:a14="http://schemas.microsoft.com/office/drawing/2010/main" val="0"/>
                  </a:ext>
                </a:extLst>
              </a:blip>
              <a:srcRect l="18547" r="27820"/>
              <a:stretch>
                <a:fillRect/>
              </a:stretch>
            </p:blipFill>
            <p:spPr bwMode="auto">
              <a:xfrm>
                <a:off x="3062" y="2385"/>
                <a:ext cx="1969"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6" name="Picture 5"/>
              <p:cNvPicPr>
                <a:picLocks noChangeAspect="1" noChangeArrowheads="1"/>
              </p:cNvPicPr>
              <p:nvPr/>
            </p:nvPicPr>
            <p:blipFill>
              <a:blip r:embed="rId5">
                <a:extLst>
                  <a:ext uri="{28A0092B-C50C-407E-A947-70E740481C1C}">
                    <a14:useLocalDpi xmlns:a14="http://schemas.microsoft.com/office/drawing/2010/main" val="0"/>
                  </a:ext>
                </a:extLst>
              </a:blip>
              <a:srcRect l="18547" r="27820"/>
              <a:stretch>
                <a:fillRect/>
              </a:stretch>
            </p:blipFill>
            <p:spPr bwMode="auto">
              <a:xfrm>
                <a:off x="3074" y="1895"/>
                <a:ext cx="1969"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7" name="Picture 6"/>
              <p:cNvPicPr>
                <a:picLocks noChangeAspect="1" noChangeArrowheads="1"/>
              </p:cNvPicPr>
              <p:nvPr/>
            </p:nvPicPr>
            <p:blipFill>
              <a:blip r:embed="rId6">
                <a:extLst>
                  <a:ext uri="{28A0092B-C50C-407E-A947-70E740481C1C}">
                    <a14:useLocalDpi xmlns:a14="http://schemas.microsoft.com/office/drawing/2010/main" val="0"/>
                  </a:ext>
                </a:extLst>
              </a:blip>
              <a:srcRect l="18547" r="27820"/>
              <a:stretch>
                <a:fillRect/>
              </a:stretch>
            </p:blipFill>
            <p:spPr bwMode="auto">
              <a:xfrm>
                <a:off x="3062" y="1410"/>
                <a:ext cx="1969"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8" name="Picture 7"/>
              <p:cNvPicPr>
                <a:picLocks noChangeAspect="1" noChangeArrowheads="1"/>
              </p:cNvPicPr>
              <p:nvPr/>
            </p:nvPicPr>
            <p:blipFill>
              <a:blip r:embed="rId7">
                <a:extLst>
                  <a:ext uri="{28A0092B-C50C-407E-A947-70E740481C1C}">
                    <a14:useLocalDpi xmlns:a14="http://schemas.microsoft.com/office/drawing/2010/main" val="0"/>
                  </a:ext>
                </a:extLst>
              </a:blip>
              <a:srcRect l="18547" r="27820"/>
              <a:stretch>
                <a:fillRect/>
              </a:stretch>
            </p:blipFill>
            <p:spPr bwMode="auto">
              <a:xfrm>
                <a:off x="3062" y="923"/>
                <a:ext cx="1969"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9" name="Picture 8"/>
              <p:cNvPicPr>
                <a:picLocks noChangeAspect="1" noChangeArrowheads="1"/>
              </p:cNvPicPr>
              <p:nvPr/>
            </p:nvPicPr>
            <p:blipFill>
              <a:blip r:embed="rId8">
                <a:extLst>
                  <a:ext uri="{28A0092B-C50C-407E-A947-70E740481C1C}">
                    <a14:useLocalDpi xmlns:a14="http://schemas.microsoft.com/office/drawing/2010/main" val="0"/>
                  </a:ext>
                </a:extLst>
              </a:blip>
              <a:srcRect l="18547" r="27820"/>
              <a:stretch>
                <a:fillRect/>
              </a:stretch>
            </p:blipFill>
            <p:spPr bwMode="auto">
              <a:xfrm>
                <a:off x="3062" y="436"/>
                <a:ext cx="1970"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34" name="Rectangle 9"/>
            <p:cNvSpPr>
              <a:spLocks noChangeArrowheads="1"/>
            </p:cNvSpPr>
            <p:nvPr/>
          </p:nvSpPr>
          <p:spPr bwMode="auto">
            <a:xfrm>
              <a:off x="4195" y="2478"/>
              <a:ext cx="137" cy="181"/>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1800">
                <a:cs typeface="Arial" panose="020B0604020202020204" pitchFamily="34" charset="0"/>
              </a:endParaRPr>
            </a:p>
          </p:txBody>
        </p:sp>
      </p:grpSp>
      <p:sp>
        <p:nvSpPr>
          <p:cNvPr id="13315" name="Text Box 10"/>
          <p:cNvSpPr txBox="1">
            <a:spLocks noChangeArrowheads="1"/>
          </p:cNvSpPr>
          <p:nvPr/>
        </p:nvSpPr>
        <p:spPr bwMode="auto">
          <a:xfrm>
            <a:off x="6324600" y="5791200"/>
            <a:ext cx="228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sz="2400">
              <a:latin typeface="Times New Roman" panose="02020603050405020304" pitchFamily="18" charset="0"/>
              <a:cs typeface="Arial" panose="020B0604020202020204" pitchFamily="34" charset="0"/>
            </a:endParaRPr>
          </a:p>
        </p:txBody>
      </p:sp>
      <p:sp>
        <p:nvSpPr>
          <p:cNvPr id="13316" name="Text Box 11"/>
          <p:cNvSpPr txBox="1">
            <a:spLocks noChangeArrowheads="1"/>
          </p:cNvSpPr>
          <p:nvPr/>
        </p:nvSpPr>
        <p:spPr bwMode="auto">
          <a:xfrm>
            <a:off x="155575" y="4033838"/>
            <a:ext cx="184150" cy="549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sz="1200">
              <a:latin typeface="Times New Roman" panose="02020603050405020304" pitchFamily="18" charset="0"/>
              <a:cs typeface="Arial" panose="020B0604020202020204" pitchFamily="34" charset="0"/>
            </a:endParaRPr>
          </a:p>
          <a:p>
            <a:pPr eaLnBrk="1" hangingPunct="1">
              <a:spcBef>
                <a:spcPct val="50000"/>
              </a:spcBef>
              <a:buFontTx/>
              <a:buNone/>
            </a:pPr>
            <a:endParaRPr lang="el-GR" sz="1200">
              <a:latin typeface="Times New Roman" panose="02020603050405020304" pitchFamily="18" charset="0"/>
              <a:cs typeface="Arial" panose="020B0604020202020204" pitchFamily="34" charset="0"/>
            </a:endParaRPr>
          </a:p>
        </p:txBody>
      </p:sp>
      <p:grpSp>
        <p:nvGrpSpPr>
          <p:cNvPr id="13317" name="Group 12"/>
          <p:cNvGrpSpPr>
            <a:grpSpLocks/>
          </p:cNvGrpSpPr>
          <p:nvPr/>
        </p:nvGrpSpPr>
        <p:grpSpPr bwMode="auto">
          <a:xfrm>
            <a:off x="900113" y="4221163"/>
            <a:ext cx="2586037" cy="2568575"/>
            <a:chOff x="22" y="2668"/>
            <a:chExt cx="1629" cy="1618"/>
          </a:xfrm>
        </p:grpSpPr>
        <p:grpSp>
          <p:nvGrpSpPr>
            <p:cNvPr id="13327" name="Group 13"/>
            <p:cNvGrpSpPr>
              <a:grpSpLocks/>
            </p:cNvGrpSpPr>
            <p:nvPr/>
          </p:nvGrpSpPr>
          <p:grpSpPr bwMode="auto">
            <a:xfrm>
              <a:off x="22" y="2668"/>
              <a:ext cx="1629" cy="1618"/>
              <a:chOff x="113" y="2702"/>
              <a:chExt cx="1629" cy="1618"/>
            </a:xfrm>
          </p:grpSpPr>
          <p:pic>
            <p:nvPicPr>
              <p:cNvPr id="13329" name="Picture 14"/>
              <p:cNvPicPr>
                <a:picLocks noChangeAspect="1" noChangeArrowheads="1"/>
              </p:cNvPicPr>
              <p:nvPr/>
            </p:nvPicPr>
            <p:blipFill>
              <a:blip r:embed="rId9">
                <a:extLst>
                  <a:ext uri="{28A0092B-C50C-407E-A947-70E740481C1C}">
                    <a14:useLocalDpi xmlns:a14="http://schemas.microsoft.com/office/drawing/2010/main" val="0"/>
                  </a:ext>
                </a:extLst>
              </a:blip>
              <a:srcRect l="18547" r="37093"/>
              <a:stretch>
                <a:fillRect/>
              </a:stretch>
            </p:blipFill>
            <p:spPr bwMode="auto">
              <a:xfrm>
                <a:off x="113" y="3833"/>
                <a:ext cx="1629"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0" name="Picture 15"/>
              <p:cNvPicPr>
                <a:picLocks noChangeAspect="1" noChangeArrowheads="1"/>
              </p:cNvPicPr>
              <p:nvPr/>
            </p:nvPicPr>
            <p:blipFill>
              <a:blip r:embed="rId10">
                <a:extLst>
                  <a:ext uri="{28A0092B-C50C-407E-A947-70E740481C1C}">
                    <a14:useLocalDpi xmlns:a14="http://schemas.microsoft.com/office/drawing/2010/main" val="0"/>
                  </a:ext>
                </a:extLst>
              </a:blip>
              <a:srcRect l="18547" r="37093"/>
              <a:stretch>
                <a:fillRect/>
              </a:stretch>
            </p:blipFill>
            <p:spPr bwMode="auto">
              <a:xfrm>
                <a:off x="113" y="3353"/>
                <a:ext cx="1629"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1" name="Picture 16"/>
              <p:cNvPicPr>
                <a:picLocks noChangeAspect="1" noChangeArrowheads="1"/>
              </p:cNvPicPr>
              <p:nvPr/>
            </p:nvPicPr>
            <p:blipFill>
              <a:blip r:embed="rId11">
                <a:extLst>
                  <a:ext uri="{28A0092B-C50C-407E-A947-70E740481C1C}">
                    <a14:useLocalDpi xmlns:a14="http://schemas.microsoft.com/office/drawing/2010/main" val="0"/>
                  </a:ext>
                </a:extLst>
              </a:blip>
              <a:srcRect l="18547" r="37093"/>
              <a:stretch>
                <a:fillRect/>
              </a:stretch>
            </p:blipFill>
            <p:spPr bwMode="auto">
              <a:xfrm>
                <a:off x="113" y="2866"/>
                <a:ext cx="1629"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2" name="Picture 17"/>
              <p:cNvPicPr>
                <a:picLocks noChangeAspect="1" noChangeArrowheads="1"/>
              </p:cNvPicPr>
              <p:nvPr/>
            </p:nvPicPr>
            <p:blipFill>
              <a:blip r:embed="rId12">
                <a:extLst>
                  <a:ext uri="{28A0092B-C50C-407E-A947-70E740481C1C}">
                    <a14:useLocalDpi xmlns:a14="http://schemas.microsoft.com/office/drawing/2010/main" val="0"/>
                  </a:ext>
                </a:extLst>
              </a:blip>
              <a:srcRect l="18547" t="55499" r="37093"/>
              <a:stretch>
                <a:fillRect/>
              </a:stretch>
            </p:blipFill>
            <p:spPr bwMode="auto">
              <a:xfrm>
                <a:off x="113" y="2702"/>
                <a:ext cx="162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28" name="Text Box 18"/>
            <p:cNvSpPr txBox="1">
              <a:spLocks noChangeArrowheads="1"/>
            </p:cNvSpPr>
            <p:nvPr/>
          </p:nvSpPr>
          <p:spPr bwMode="auto">
            <a:xfrm>
              <a:off x="1292" y="4020"/>
              <a:ext cx="192" cy="1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sz="1000">
                <a:latin typeface="Times New Roman" panose="02020603050405020304" pitchFamily="18" charset="0"/>
                <a:cs typeface="Arial" panose="020B0604020202020204" pitchFamily="34" charset="0"/>
              </a:endParaRPr>
            </a:p>
          </p:txBody>
        </p:sp>
      </p:grpSp>
      <p:sp>
        <p:nvSpPr>
          <p:cNvPr id="13318" name="Text Box 20"/>
          <p:cNvSpPr txBox="1">
            <a:spLocks noChangeArrowheads="1"/>
          </p:cNvSpPr>
          <p:nvPr/>
        </p:nvSpPr>
        <p:spPr bwMode="auto">
          <a:xfrm>
            <a:off x="6407150" y="1196975"/>
            <a:ext cx="27368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a:solidFill>
                  <a:srgbClr val="008000"/>
                </a:solidFill>
                <a:cs typeface="Arial" panose="020B0604020202020204" pitchFamily="34" charset="0"/>
              </a:rPr>
              <a:t>Karayiannis, N.; Mavrantzas, V.G., DNT,    </a:t>
            </a:r>
            <a:r>
              <a:rPr lang="en-US" sz="1800" i="1">
                <a:solidFill>
                  <a:srgbClr val="008000"/>
                </a:solidFill>
                <a:cs typeface="Arial" panose="020B0604020202020204" pitchFamily="34" charset="0"/>
              </a:rPr>
              <a:t>Phys. Rev. Lett.</a:t>
            </a:r>
            <a:r>
              <a:rPr lang="en-US" sz="1800">
                <a:solidFill>
                  <a:srgbClr val="008000"/>
                </a:solidFill>
                <a:cs typeface="Arial" panose="020B0604020202020204" pitchFamily="34" charset="0"/>
              </a:rPr>
              <a:t> </a:t>
            </a:r>
            <a:r>
              <a:rPr lang="en-US" sz="1800" b="1">
                <a:solidFill>
                  <a:srgbClr val="008000"/>
                </a:solidFill>
                <a:cs typeface="Arial" panose="020B0604020202020204" pitchFamily="34" charset="0"/>
              </a:rPr>
              <a:t>2002</a:t>
            </a:r>
            <a:r>
              <a:rPr lang="en-US" sz="1800">
                <a:solidFill>
                  <a:srgbClr val="008000"/>
                </a:solidFill>
                <a:cs typeface="Arial" panose="020B0604020202020204" pitchFamily="34" charset="0"/>
              </a:rPr>
              <a:t>, </a:t>
            </a:r>
            <a:r>
              <a:rPr lang="en-US" sz="1800" i="1">
                <a:solidFill>
                  <a:srgbClr val="008000"/>
                </a:solidFill>
                <a:cs typeface="Arial" panose="020B0604020202020204" pitchFamily="34" charset="0"/>
              </a:rPr>
              <a:t>88</a:t>
            </a:r>
            <a:r>
              <a:rPr lang="en-US" sz="1800">
                <a:solidFill>
                  <a:srgbClr val="008000"/>
                </a:solidFill>
                <a:cs typeface="Arial" panose="020B0604020202020204" pitchFamily="34" charset="0"/>
              </a:rPr>
              <a:t>, 105503.</a:t>
            </a:r>
            <a:endParaRPr lang="en-GB" sz="1800">
              <a:solidFill>
                <a:srgbClr val="008000"/>
              </a:solidFill>
              <a:cs typeface="Arial" panose="020B0604020202020204" pitchFamily="34" charset="0"/>
            </a:endParaRPr>
          </a:p>
        </p:txBody>
      </p:sp>
      <p:graphicFrame>
        <p:nvGraphicFramePr>
          <p:cNvPr id="22543" name="Object 21"/>
          <p:cNvGraphicFramePr>
            <a:graphicFrameLocks noChangeAspect="1"/>
          </p:cNvGraphicFramePr>
          <p:nvPr/>
        </p:nvGraphicFramePr>
        <p:xfrm>
          <a:off x="4932363" y="4076700"/>
          <a:ext cx="3635375" cy="2776538"/>
        </p:xfrm>
        <a:graphic>
          <a:graphicData uri="http://schemas.openxmlformats.org/presentationml/2006/ole">
            <mc:AlternateContent xmlns:mc="http://schemas.openxmlformats.org/markup-compatibility/2006">
              <mc:Choice xmlns:v="urn:schemas-microsoft-com:vml" Requires="v">
                <p:oleObj spid="_x0000_s13378" name="CorelDRAW" r:id="rId13" imgW="7324725" imgH="5591175" progId="CorelDRAW.Graphic.10">
                  <p:embed/>
                </p:oleObj>
              </mc:Choice>
              <mc:Fallback>
                <p:oleObj name="CorelDRAW" r:id="rId13" imgW="7324725" imgH="5591175" progId="CorelDRAW.Graphic.10">
                  <p:embed/>
                  <p:pic>
                    <p:nvPicPr>
                      <p:cNvPr id="0" name="Object 2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32363" y="4076700"/>
                        <a:ext cx="3635375" cy="277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20" name="Rectangle 22"/>
          <p:cNvSpPr>
            <a:spLocks noGrp="1" noChangeArrowheads="1"/>
          </p:cNvSpPr>
          <p:nvPr>
            <p:ph type="title"/>
          </p:nvPr>
        </p:nvSpPr>
        <p:spPr>
          <a:xfrm>
            <a:off x="34925" y="-33338"/>
            <a:ext cx="9144000" cy="692151"/>
          </a:xfrm>
        </p:spPr>
        <p:txBody>
          <a:bodyPr/>
          <a:lstStyle/>
          <a:p>
            <a:pPr eaLnBrk="1" hangingPunct="1"/>
            <a:r>
              <a:rPr lang="en-US" sz="2800" smtClean="0">
                <a:solidFill>
                  <a:srgbClr val="FF0000"/>
                </a:solidFill>
              </a:rPr>
              <a:t>Equilibrating polymer melts: Connectivity-Altering MC</a:t>
            </a:r>
            <a:endParaRPr lang="el-GR" sz="3200" smtClean="0">
              <a:solidFill>
                <a:srgbClr val="FF0000"/>
              </a:solidFill>
            </a:endParaRPr>
          </a:p>
        </p:txBody>
      </p:sp>
      <p:sp>
        <p:nvSpPr>
          <p:cNvPr id="13321" name="Line 23"/>
          <p:cNvSpPr>
            <a:spLocks noChangeShapeType="1"/>
          </p:cNvSpPr>
          <p:nvPr/>
        </p:nvSpPr>
        <p:spPr bwMode="auto">
          <a:xfrm>
            <a:off x="755650" y="4868863"/>
            <a:ext cx="0" cy="1296987"/>
          </a:xfrm>
          <a:prstGeom prst="line">
            <a:avLst/>
          </a:prstGeom>
          <a:noFill/>
          <a:ln w="9525">
            <a:solidFill>
              <a:srgbClr val="008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2" name="Text Box 24"/>
          <p:cNvSpPr txBox="1">
            <a:spLocks noChangeArrowheads="1"/>
          </p:cNvSpPr>
          <p:nvPr/>
        </p:nvSpPr>
        <p:spPr bwMode="auto">
          <a:xfrm rot="10800000">
            <a:off x="327025" y="5084763"/>
            <a:ext cx="428625" cy="9223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1600">
                <a:solidFill>
                  <a:srgbClr val="009900"/>
                </a:solidFill>
                <a:cs typeface="Arial" panose="020B0604020202020204" pitchFamily="34" charset="0"/>
              </a:rPr>
              <a:t>17.8</a:t>
            </a:r>
            <a:r>
              <a:rPr lang="el-GR" sz="1600">
                <a:solidFill>
                  <a:srgbClr val="009900"/>
                </a:solidFill>
                <a:cs typeface="Arial" panose="020B0604020202020204" pitchFamily="34" charset="0"/>
              </a:rPr>
              <a:t> </a:t>
            </a:r>
            <a:r>
              <a:rPr lang="en-US" sz="1600">
                <a:solidFill>
                  <a:srgbClr val="009900"/>
                </a:solidFill>
                <a:cs typeface="Arial" panose="020B0604020202020204" pitchFamily="34" charset="0"/>
              </a:rPr>
              <a:t>nm</a:t>
            </a:r>
            <a:endParaRPr lang="el-GR" sz="1600">
              <a:solidFill>
                <a:srgbClr val="009900"/>
              </a:solidFill>
              <a:cs typeface="Arial" panose="020B0604020202020204" pitchFamily="34" charset="0"/>
            </a:endParaRPr>
          </a:p>
        </p:txBody>
      </p:sp>
      <p:graphicFrame>
        <p:nvGraphicFramePr>
          <p:cNvPr id="22540" name="Object 26"/>
          <p:cNvGraphicFramePr>
            <a:graphicFrameLocks noChangeAspect="1"/>
          </p:cNvGraphicFramePr>
          <p:nvPr/>
        </p:nvGraphicFramePr>
        <p:xfrm>
          <a:off x="2339975" y="1169988"/>
          <a:ext cx="4038600" cy="2951162"/>
        </p:xfrm>
        <a:graphic>
          <a:graphicData uri="http://schemas.openxmlformats.org/presentationml/2006/ole">
            <mc:AlternateContent xmlns:mc="http://schemas.openxmlformats.org/markup-compatibility/2006">
              <mc:Choice xmlns:v="urn:schemas-microsoft-com:vml" Requires="v">
                <p:oleObj spid="_x0000_s13379" name="CorelDRAW" r:id="rId15" imgW="7391400" imgH="5857875" progId="CorelDRAW.Graphic.10">
                  <p:embed/>
                </p:oleObj>
              </mc:Choice>
              <mc:Fallback>
                <p:oleObj name="CorelDRAW" r:id="rId15" imgW="7391400" imgH="5857875" progId="CorelDRAW.Graphic.10">
                  <p:embed/>
                  <p:pic>
                    <p:nvPicPr>
                      <p:cNvPr id="0" name="Object 2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39975" y="1169988"/>
                        <a:ext cx="4038600" cy="295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24" name="Text Box 27"/>
          <p:cNvSpPr txBox="1">
            <a:spLocks noChangeArrowheads="1"/>
          </p:cNvSpPr>
          <p:nvPr/>
        </p:nvSpPr>
        <p:spPr bwMode="auto">
          <a:xfrm>
            <a:off x="3305175" y="1203325"/>
            <a:ext cx="3019425"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i="1">
                <a:latin typeface="Times New Roman" panose="02020603050405020304" pitchFamily="18" charset="0"/>
                <a:cs typeface="Arial" panose="020B0604020202020204" pitchFamily="34" charset="0"/>
              </a:rPr>
              <a:t>        </a:t>
            </a:r>
            <a:r>
              <a:rPr lang="en-US" sz="1800">
                <a:latin typeface="Times New Roman" panose="02020603050405020304" pitchFamily="18" charset="0"/>
                <a:cs typeface="Arial" panose="020B0604020202020204" pitchFamily="34" charset="0"/>
              </a:rPr>
              <a:t>PE</a:t>
            </a:r>
            <a:r>
              <a:rPr lang="en-US" sz="1800" i="1">
                <a:latin typeface="Times New Roman" panose="02020603050405020304" pitchFamily="18" charset="0"/>
                <a:cs typeface="Arial" panose="020B0604020202020204" pitchFamily="34" charset="0"/>
              </a:rPr>
              <a:t>   T</a:t>
            </a:r>
            <a:r>
              <a:rPr lang="en-US" sz="1800">
                <a:latin typeface="Times New Roman" panose="02020603050405020304" pitchFamily="18" charset="0"/>
                <a:cs typeface="Arial" panose="020B0604020202020204" pitchFamily="34" charset="0"/>
              </a:rPr>
              <a:t>=450 K, </a:t>
            </a:r>
            <a:r>
              <a:rPr lang="en-US" sz="1800" i="1">
                <a:latin typeface="Times New Roman" panose="02020603050405020304" pitchFamily="18" charset="0"/>
                <a:cs typeface="Arial" panose="020B0604020202020204" pitchFamily="34" charset="0"/>
              </a:rPr>
              <a:t>p</a:t>
            </a:r>
            <a:r>
              <a:rPr lang="en-US" sz="1800">
                <a:latin typeface="Times New Roman" panose="02020603050405020304" pitchFamily="18" charset="0"/>
                <a:cs typeface="Arial" panose="020B0604020202020204" pitchFamily="34" charset="0"/>
              </a:rPr>
              <a:t> = 1 bar</a:t>
            </a:r>
            <a:endParaRPr lang="el-GR" sz="1800">
              <a:latin typeface="Times New Roman" panose="02020603050405020304" pitchFamily="18" charset="0"/>
              <a:cs typeface="Arial" panose="020B0604020202020204" pitchFamily="34" charset="0"/>
            </a:endParaRPr>
          </a:p>
        </p:txBody>
      </p:sp>
      <p:sp>
        <p:nvSpPr>
          <p:cNvPr id="13325" name="Text Box 28"/>
          <p:cNvSpPr txBox="1">
            <a:spLocks noChangeArrowheads="1"/>
          </p:cNvSpPr>
          <p:nvPr/>
        </p:nvSpPr>
        <p:spPr bwMode="auto">
          <a:xfrm>
            <a:off x="2339975" y="509588"/>
            <a:ext cx="64801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a:solidFill>
                  <a:srgbClr val="009900"/>
                </a:solidFill>
                <a:cs typeface="Arial" panose="020B0604020202020204" pitchFamily="34" charset="0"/>
              </a:rPr>
              <a:t>Loukas Peristeras, Aris Sgouros</a:t>
            </a:r>
            <a:endParaRPr lang="el-GR" sz="2400">
              <a:solidFill>
                <a:srgbClr val="009900"/>
              </a:solidFill>
              <a:cs typeface="Arial" panose="020B0604020202020204" pitchFamily="34" charset="0"/>
            </a:endParaRPr>
          </a:p>
        </p:txBody>
      </p:sp>
      <p:sp>
        <p:nvSpPr>
          <p:cNvPr id="29" name="Text Box 7"/>
          <p:cNvSpPr txBox="1">
            <a:spLocks noChangeArrowheads="1"/>
          </p:cNvSpPr>
          <p:nvPr/>
        </p:nvSpPr>
        <p:spPr bwMode="auto">
          <a:xfrm>
            <a:off x="6427788" y="2462213"/>
            <a:ext cx="273050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a:solidFill>
                  <a:srgbClr val="008000"/>
                </a:solidFill>
                <a:cs typeface="Arial" panose="020B0604020202020204" pitchFamily="34" charset="0"/>
              </a:rPr>
              <a:t>TraPPE force field: Martin, M.G.; Siepmann, J.I. </a:t>
            </a:r>
            <a:r>
              <a:rPr lang="en-US" sz="1800" i="1">
                <a:solidFill>
                  <a:srgbClr val="008000"/>
                </a:solidFill>
                <a:cs typeface="Arial" panose="020B0604020202020204" pitchFamily="34" charset="0"/>
              </a:rPr>
              <a:t>J. Phys. Chem. B</a:t>
            </a:r>
            <a:r>
              <a:rPr lang="en-US" sz="1800">
                <a:solidFill>
                  <a:srgbClr val="008000"/>
                </a:solidFill>
                <a:cs typeface="Arial" panose="020B0604020202020204" pitchFamily="34" charset="0"/>
              </a:rPr>
              <a:t> </a:t>
            </a:r>
            <a:r>
              <a:rPr lang="en-US" sz="1800" b="1">
                <a:solidFill>
                  <a:srgbClr val="008000"/>
                </a:solidFill>
                <a:cs typeface="Arial" panose="020B0604020202020204" pitchFamily="34" charset="0"/>
              </a:rPr>
              <a:t>1999</a:t>
            </a:r>
            <a:r>
              <a:rPr lang="en-US" sz="1800">
                <a:solidFill>
                  <a:srgbClr val="008000"/>
                </a:solidFill>
                <a:cs typeface="Arial" panose="020B0604020202020204" pitchFamily="34" charset="0"/>
              </a:rPr>
              <a:t>, </a:t>
            </a:r>
            <a:r>
              <a:rPr lang="en-US" sz="1800" i="1">
                <a:solidFill>
                  <a:srgbClr val="008000"/>
                </a:solidFill>
                <a:cs typeface="Arial" panose="020B0604020202020204" pitchFamily="34" charset="0"/>
              </a:rPr>
              <a:t>103</a:t>
            </a:r>
            <a:r>
              <a:rPr lang="en-US" sz="1800">
                <a:solidFill>
                  <a:srgbClr val="008000"/>
                </a:solidFill>
                <a:cs typeface="Arial" panose="020B0604020202020204" pitchFamily="34" charset="0"/>
              </a:rPr>
              <a:t>, 4508-4517. </a:t>
            </a:r>
            <a:r>
              <a:rPr lang="en-US" sz="1800">
                <a:cs typeface="Arial" panose="020B0604020202020204" pitchFamily="34" charset="0"/>
              </a:rPr>
              <a:t> </a:t>
            </a:r>
            <a:endParaRPr lang="el-GR" sz="180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55650" y="-65088"/>
            <a:ext cx="8207375" cy="719138"/>
          </a:xfrm>
        </p:spPr>
        <p:txBody>
          <a:bodyPr/>
          <a:lstStyle/>
          <a:p>
            <a:pPr eaLnBrk="1" hangingPunct="1"/>
            <a:r>
              <a:rPr lang="en-US" sz="2800" smtClean="0">
                <a:solidFill>
                  <a:srgbClr val="FF0000"/>
                </a:solidFill>
              </a:rPr>
              <a:t>Entanglement analysis in polymer melts</a:t>
            </a:r>
          </a:p>
        </p:txBody>
      </p:sp>
      <p:sp>
        <p:nvSpPr>
          <p:cNvPr id="15363" name="Text Box 3"/>
          <p:cNvSpPr txBox="1">
            <a:spLocks noChangeArrowheads="1"/>
          </p:cNvSpPr>
          <p:nvPr/>
        </p:nvSpPr>
        <p:spPr bwMode="auto">
          <a:xfrm>
            <a:off x="5705475" y="3540125"/>
            <a:ext cx="3530600"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000">
                <a:cs typeface="Arial" panose="020B0604020202020204" pitchFamily="34" charset="0"/>
              </a:rPr>
              <a:t>Similar strategies:          </a:t>
            </a:r>
            <a:r>
              <a:rPr lang="en-GB" sz="2000">
                <a:solidFill>
                  <a:srgbClr val="006600"/>
                </a:solidFill>
                <a:ea typeface="Times New Roman" panose="02020603050405020304" pitchFamily="18" charset="0"/>
                <a:cs typeface="CG Times"/>
              </a:rPr>
              <a:t>Everaers, R.; Sukumaran, S.K.; Grest, G.S.;  </a:t>
            </a:r>
            <a:r>
              <a:rPr lang="en-US" sz="2000">
                <a:solidFill>
                  <a:srgbClr val="006600"/>
                </a:solidFill>
                <a:ea typeface="Times New Roman" panose="02020603050405020304" pitchFamily="18" charset="0"/>
                <a:cs typeface="CG Times"/>
              </a:rPr>
              <a:t>Svaneborg, C.;  Sivasubramanian, A.;  Kremer, K. </a:t>
            </a:r>
            <a:r>
              <a:rPr lang="en-US" sz="2000" i="1">
                <a:solidFill>
                  <a:srgbClr val="006600"/>
                </a:solidFill>
                <a:ea typeface="Times New Roman" panose="02020603050405020304" pitchFamily="18" charset="0"/>
                <a:cs typeface="CG Times"/>
              </a:rPr>
              <a:t>Science</a:t>
            </a:r>
            <a:r>
              <a:rPr lang="en-US" sz="2000">
                <a:solidFill>
                  <a:srgbClr val="006600"/>
                </a:solidFill>
                <a:ea typeface="Times New Roman" panose="02020603050405020304" pitchFamily="18" charset="0"/>
                <a:cs typeface="CG Times"/>
              </a:rPr>
              <a:t> </a:t>
            </a:r>
            <a:r>
              <a:rPr lang="en-US" sz="2000" b="1">
                <a:solidFill>
                  <a:srgbClr val="006600"/>
                </a:solidFill>
                <a:ea typeface="Times New Roman" panose="02020603050405020304" pitchFamily="18" charset="0"/>
                <a:cs typeface="CG Times"/>
              </a:rPr>
              <a:t>2004</a:t>
            </a:r>
            <a:r>
              <a:rPr lang="en-US" sz="2000">
                <a:solidFill>
                  <a:srgbClr val="006600"/>
                </a:solidFill>
                <a:ea typeface="Times New Roman" panose="02020603050405020304" pitchFamily="18" charset="0"/>
                <a:cs typeface="CG Times"/>
              </a:rPr>
              <a:t>, </a:t>
            </a:r>
            <a:r>
              <a:rPr lang="en-US" sz="2000" i="1">
                <a:solidFill>
                  <a:srgbClr val="006600"/>
                </a:solidFill>
                <a:ea typeface="Times New Roman" panose="02020603050405020304" pitchFamily="18" charset="0"/>
                <a:cs typeface="CG Times"/>
              </a:rPr>
              <a:t>303</a:t>
            </a:r>
            <a:r>
              <a:rPr lang="en-US" sz="2000">
                <a:solidFill>
                  <a:srgbClr val="006600"/>
                </a:solidFill>
                <a:ea typeface="Times New Roman" panose="02020603050405020304" pitchFamily="18" charset="0"/>
                <a:cs typeface="CG Times"/>
              </a:rPr>
              <a:t>, 823.</a:t>
            </a:r>
            <a:r>
              <a:rPr lang="en-US" sz="2000">
                <a:solidFill>
                  <a:srgbClr val="006600"/>
                </a:solidFill>
                <a:cs typeface="Arial" panose="020B0604020202020204" pitchFamily="34" charset="0"/>
              </a:rPr>
              <a:t> </a:t>
            </a:r>
          </a:p>
          <a:p>
            <a:pPr eaLnBrk="1" hangingPunct="1">
              <a:spcBef>
                <a:spcPct val="50000"/>
              </a:spcBef>
              <a:buFontTx/>
              <a:buNone/>
            </a:pPr>
            <a:r>
              <a:rPr lang="en-US" sz="2000">
                <a:solidFill>
                  <a:srgbClr val="006600"/>
                </a:solidFill>
                <a:cs typeface="Arial" panose="020B0604020202020204" pitchFamily="34" charset="0"/>
              </a:rPr>
              <a:t>Kr</a:t>
            </a:r>
            <a:r>
              <a:rPr lang="en-US" sz="2000">
                <a:solidFill>
                  <a:srgbClr val="006600"/>
                </a:solidFill>
                <a:cs typeface="Times New Roman" panose="02020603050405020304" pitchFamily="18" charset="0"/>
              </a:rPr>
              <a:t>öger, M. </a:t>
            </a:r>
            <a:r>
              <a:rPr lang="en-US" sz="2000" i="1">
                <a:solidFill>
                  <a:srgbClr val="006600"/>
                </a:solidFill>
                <a:cs typeface="Times New Roman" panose="02020603050405020304" pitchFamily="18" charset="0"/>
              </a:rPr>
              <a:t>Comp. Phys. Comm</a:t>
            </a:r>
            <a:r>
              <a:rPr lang="en-US" sz="2000">
                <a:solidFill>
                  <a:srgbClr val="006600"/>
                </a:solidFill>
                <a:cs typeface="Times New Roman" panose="02020603050405020304" pitchFamily="18" charset="0"/>
              </a:rPr>
              <a:t>. </a:t>
            </a:r>
            <a:r>
              <a:rPr lang="en-US" sz="2000" b="1">
                <a:solidFill>
                  <a:srgbClr val="006600"/>
                </a:solidFill>
                <a:cs typeface="Times New Roman" panose="02020603050405020304" pitchFamily="18" charset="0"/>
              </a:rPr>
              <a:t>2005</a:t>
            </a:r>
            <a:r>
              <a:rPr lang="en-US" sz="2000">
                <a:solidFill>
                  <a:srgbClr val="006600"/>
                </a:solidFill>
                <a:cs typeface="Times New Roman" panose="02020603050405020304" pitchFamily="18" charset="0"/>
              </a:rPr>
              <a:t>, </a:t>
            </a:r>
            <a:r>
              <a:rPr lang="en-US" sz="2000" i="1">
                <a:solidFill>
                  <a:srgbClr val="006600"/>
                </a:solidFill>
                <a:cs typeface="Times New Roman" panose="02020603050405020304" pitchFamily="18" charset="0"/>
              </a:rPr>
              <a:t>168</a:t>
            </a:r>
            <a:r>
              <a:rPr lang="en-US" sz="2000">
                <a:solidFill>
                  <a:srgbClr val="006600"/>
                </a:solidFill>
                <a:cs typeface="Times New Roman" panose="02020603050405020304" pitchFamily="18" charset="0"/>
              </a:rPr>
              <a:t>, 209. </a:t>
            </a:r>
          </a:p>
        </p:txBody>
      </p:sp>
      <p:sp>
        <p:nvSpPr>
          <p:cNvPr id="15364" name="Text Box 4"/>
          <p:cNvSpPr txBox="1">
            <a:spLocks noChangeArrowheads="1"/>
          </p:cNvSpPr>
          <p:nvPr/>
        </p:nvSpPr>
        <p:spPr bwMode="auto">
          <a:xfrm>
            <a:off x="5707063" y="2605088"/>
            <a:ext cx="29527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2000">
                <a:cs typeface="Arial" panose="020B0604020202020204" pitchFamily="34" charset="0"/>
              </a:rPr>
              <a:t>Example:                      </a:t>
            </a:r>
            <a:r>
              <a:rPr lang="en-US" sz="2000">
                <a:solidFill>
                  <a:srgbClr val="800080"/>
                </a:solidFill>
                <a:cs typeface="Arial" panose="020B0604020202020204" pitchFamily="34" charset="0"/>
              </a:rPr>
              <a:t>C</a:t>
            </a:r>
            <a:r>
              <a:rPr lang="en-US" sz="2000" baseline="-25000">
                <a:solidFill>
                  <a:srgbClr val="800080"/>
                </a:solidFill>
                <a:cs typeface="Arial" panose="020B0604020202020204" pitchFamily="34" charset="0"/>
              </a:rPr>
              <a:t>1000</a:t>
            </a:r>
            <a:r>
              <a:rPr lang="en-US" sz="2000">
                <a:solidFill>
                  <a:srgbClr val="800080"/>
                </a:solidFill>
                <a:cs typeface="Arial" panose="020B0604020202020204" pitchFamily="34" charset="0"/>
              </a:rPr>
              <a:t> PE, 450 K, 1 atm</a:t>
            </a:r>
          </a:p>
        </p:txBody>
      </p:sp>
      <p:sp>
        <p:nvSpPr>
          <p:cNvPr id="15365" name="Text Box 5"/>
          <p:cNvSpPr txBox="1">
            <a:spLocks noChangeArrowheads="1"/>
          </p:cNvSpPr>
          <p:nvPr/>
        </p:nvSpPr>
        <p:spPr bwMode="auto">
          <a:xfrm>
            <a:off x="5707063" y="1128713"/>
            <a:ext cx="314801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a:solidFill>
                  <a:srgbClr val="0000FF"/>
                </a:solidFill>
                <a:cs typeface="Arial" panose="020B0604020202020204" pitchFamily="34" charset="0"/>
              </a:rPr>
              <a:t>CReTA Algorithm       </a:t>
            </a:r>
            <a:r>
              <a:rPr lang="en-US" sz="2000">
                <a:solidFill>
                  <a:srgbClr val="008000"/>
                </a:solidFill>
                <a:cs typeface="Arial" panose="020B0604020202020204" pitchFamily="34" charset="0"/>
              </a:rPr>
              <a:t> Tzoumanekas, C.; DNT </a:t>
            </a:r>
            <a:r>
              <a:rPr lang="en-US" sz="2000" i="1">
                <a:solidFill>
                  <a:srgbClr val="008000"/>
                </a:solidFill>
                <a:cs typeface="Arial" panose="020B0604020202020204" pitchFamily="34" charset="0"/>
              </a:rPr>
              <a:t>Macromolecules </a:t>
            </a:r>
            <a:r>
              <a:rPr lang="en-US" sz="2000" b="1">
                <a:solidFill>
                  <a:srgbClr val="008000"/>
                </a:solidFill>
                <a:cs typeface="Arial" panose="020B0604020202020204" pitchFamily="34" charset="0"/>
              </a:rPr>
              <a:t>2006, </a:t>
            </a:r>
            <a:r>
              <a:rPr lang="en-US" sz="2000" i="1">
                <a:solidFill>
                  <a:srgbClr val="008000"/>
                </a:solidFill>
                <a:cs typeface="Arial" panose="020B0604020202020204" pitchFamily="34" charset="0"/>
              </a:rPr>
              <a:t>3</a:t>
            </a:r>
            <a:r>
              <a:rPr lang="el-GR" sz="2000" i="1">
                <a:solidFill>
                  <a:srgbClr val="008000"/>
                </a:solidFill>
                <a:cs typeface="Arial" panose="020B0604020202020204" pitchFamily="34" charset="0"/>
              </a:rPr>
              <a:t>9</a:t>
            </a:r>
            <a:r>
              <a:rPr lang="el-GR" sz="2000">
                <a:solidFill>
                  <a:srgbClr val="008000"/>
                </a:solidFill>
                <a:cs typeface="Arial" panose="020B0604020202020204" pitchFamily="34" charset="0"/>
              </a:rPr>
              <a:t>, 4592</a:t>
            </a:r>
            <a:r>
              <a:rPr lang="en-US" sz="2000">
                <a:solidFill>
                  <a:srgbClr val="008000"/>
                </a:solidFill>
                <a:cs typeface="Arial" panose="020B0604020202020204" pitchFamily="34" charset="0"/>
              </a:rPr>
              <a:t>.</a:t>
            </a:r>
            <a:endParaRPr lang="el-GR" sz="2000">
              <a:solidFill>
                <a:srgbClr val="008000"/>
              </a:solidFill>
              <a:cs typeface="Arial" panose="020B0604020202020204" pitchFamily="34" charset="0"/>
            </a:endParaRPr>
          </a:p>
        </p:txBody>
      </p:sp>
      <p:sp>
        <p:nvSpPr>
          <p:cNvPr id="15366" name="TextBox 1"/>
          <p:cNvSpPr txBox="1">
            <a:spLocks noChangeArrowheads="1"/>
          </p:cNvSpPr>
          <p:nvPr/>
        </p:nvSpPr>
        <p:spPr bwMode="auto">
          <a:xfrm>
            <a:off x="1550988" y="561975"/>
            <a:ext cx="7740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a:solidFill>
                  <a:srgbClr val="009900"/>
                </a:solidFill>
              </a:rPr>
              <a:t>Christos Tzoumanekas, Stefanos Anogiannakis</a:t>
            </a:r>
          </a:p>
        </p:txBody>
      </p:sp>
      <p:pic>
        <p:nvPicPr>
          <p:cNvPr id="3" name="videob-1.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755650" y="1250950"/>
            <a:ext cx="4602163"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l-GR" sz="2600" b="0" i="0" u="none" strike="noStrike" cap="none" normalizeH="0" baseline="0" smtClean="0">
            <a:ln>
              <a:noFill/>
            </a:ln>
            <a:solidFill>
              <a:srgbClr val="FF3300"/>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l-GR" sz="2600" b="0" i="0" u="none" strike="noStrike" cap="none" normalizeH="0" baseline="0" smtClean="0">
            <a:ln>
              <a:noFill/>
            </a:ln>
            <a:solidFill>
              <a:srgbClr val="FF3300"/>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2730</TotalTime>
  <Words>2089</Words>
  <Application>Microsoft Office PowerPoint</Application>
  <PresentationFormat>On-screen Show (4:3)</PresentationFormat>
  <Paragraphs>251</Paragraphs>
  <Slides>24</Slides>
  <Notes>9</Notes>
  <HiddenSlides>0</HiddenSlides>
  <MMClips>2</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2</vt:i4>
      </vt:variant>
      <vt:variant>
        <vt:lpstr>Slide Titles</vt:lpstr>
      </vt:variant>
      <vt:variant>
        <vt:i4>24</vt:i4>
      </vt:variant>
    </vt:vector>
  </HeadingPairs>
  <TitlesOfParts>
    <vt:vector size="39" baseType="lpstr">
      <vt:lpstr>Arial Unicode MS</vt:lpstr>
      <vt:lpstr>Arial</vt:lpstr>
      <vt:lpstr>Calibri</vt:lpstr>
      <vt:lpstr>CG Times</vt:lpstr>
      <vt:lpstr>DejaVu Sans</vt:lpstr>
      <vt:lpstr>Mathematica1</vt:lpstr>
      <vt:lpstr>Monotype Corsiva</vt:lpstr>
      <vt:lpstr>Symbol</vt:lpstr>
      <vt:lpstr>Times New Roman</vt:lpstr>
      <vt:lpstr>Default Design</vt:lpstr>
      <vt:lpstr>1_Default Design</vt:lpstr>
      <vt:lpstr>2_Default Design</vt:lpstr>
      <vt:lpstr>3_Default Design</vt:lpstr>
      <vt:lpstr>Equation</vt:lpstr>
      <vt:lpstr>CorelDRAW</vt:lpstr>
      <vt:lpstr>COMPUTATIONAL  MATERIALS  SCIENCE                            AND  ENGINEERING  GROUP                                                 SCHOOL OF CHEMICAL ENGINEERING, NTU ATHENS</vt:lpstr>
      <vt:lpstr>THE COMPUTATIONAL  MATERIALS  SCIENCE AND  ENGINEERING  GROUP  AT  NTUA</vt:lpstr>
      <vt:lpstr>Mixing Thermodynamics from molecular simulation</vt:lpstr>
      <vt:lpstr>ΔmixH, ΔmixG, and ΔmixS – Ideal and Real LJ Mixtures</vt:lpstr>
      <vt:lpstr>Predicting Conformational Stiffness from Atomistic Simulation</vt:lpstr>
      <vt:lpstr>Definition of “local” interactions - Δnpair</vt:lpstr>
      <vt:lpstr>PowerPoint Presentation</vt:lpstr>
      <vt:lpstr>Equilibrating polymer melts: Connectivity-Altering MC</vt:lpstr>
      <vt:lpstr>Entanglement analysis in polymer melts</vt:lpstr>
      <vt:lpstr>Mesoscopic simulations of polymer melt dynamics</vt:lpstr>
      <vt:lpstr>Viscoelastic properties of polymer melts</vt:lpstr>
      <vt:lpstr>Polymers at Interfaces</vt:lpstr>
      <vt:lpstr>BD/kMC+SGT Simulations of Polymers at Interfaces</vt:lpstr>
      <vt:lpstr>Self-consistent field theoretic modeling of polymers at interfaces</vt:lpstr>
      <vt:lpstr>Self-consistent field theoretic modeling of polymers at interfaces</vt:lpstr>
      <vt:lpstr>PHASE  BEHAVIOR OF AQUEOUS SURFACTANTS</vt:lpstr>
      <vt:lpstr>CTAB– CMC estimation</vt:lpstr>
      <vt:lpstr>PowerPoint Presentation</vt:lpstr>
      <vt:lpstr>Atomistic Simulations of Epoxy Resins and Their Nanocomposites</vt:lpstr>
      <vt:lpstr>PowerPoint Presentation</vt:lpstr>
      <vt:lpstr>Drug molecules in cell membranes</vt:lpstr>
      <vt:lpstr>PowerPoint Presentation</vt:lpstr>
      <vt:lpstr>PowerPoint Presentation</vt:lpstr>
      <vt:lpstr>PowerPoint Presentation</vt:lpstr>
    </vt:vector>
  </TitlesOfParts>
  <Company>NTUA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IΕΡΑΡΧΙΚΕΣ  ΠΡΟΣΟΜΟΙΩΣΕΙΣ  ΠΟΛΥΜΕΡΙΚΩΝ  ΥΛΙΚΩΝ</dc:title>
  <dc:creator>doros</dc:creator>
  <cp:lastModifiedBy>Doros</cp:lastModifiedBy>
  <cp:revision>250</cp:revision>
  <dcterms:created xsi:type="dcterms:W3CDTF">2007-01-02T08:57:52Z</dcterms:created>
  <dcterms:modified xsi:type="dcterms:W3CDTF">2019-07-09T13:43:04Z</dcterms:modified>
</cp:coreProperties>
</file>